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66807f07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66807f07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6807f079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66807f079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66807f079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66807f079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6807f079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66807f079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66807f079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66807f079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66807f079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66807f079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66807f079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6807f079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66807f079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66807f079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66807f079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66807f079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6807f079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6807f079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66807f079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66807f079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66807f079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66807f079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6807f079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66807f079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6807f0796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66807f0796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6807f0796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6807f0796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66807f079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66807f079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66807f0796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66807f0796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6807f079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6807f079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66807f079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66807f079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66807f079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66807f079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6807f079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6807f079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6807f079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66807f079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66807f079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66807f079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66807f079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66807f079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66807f079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66807f079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6807f079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66807f079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6807f079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66807f079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6807f079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66807f079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66807f079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66807f079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66807f079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66807f079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66807f079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66807f079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66807f0796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66807f0796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66807f0796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66807f0796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66807f079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66807f079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66807f0796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66807f0796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66807f079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66807f079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6807f079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66807f079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66807f0796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66807f0796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66807f0796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66807f0796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66807f0796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66807f0796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66807f0796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66807f0796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66807f0796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66807f0796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6807f0796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6807f0796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66807f0796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66807f0796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66807f079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66807f079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6807f0796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66807f0796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66807f0796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66807f0796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66807f0796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66807f0796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66807f0796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66807f0796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66807f079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66807f079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6807f079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6807f07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66807f079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66807f079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66807f079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66807f079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drive.google.com/file/d/14VKrrlcGuLN6i0yyPSCk95bnJ6_JF3M9/view" TargetMode="External"/><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drive.google.com/file/d/18vNa25GtCarpm_KNSZosz_MB6VC4v9Aj/view" TargetMode="External"/><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www.youtube.com/watch?v=l3Emh_cekZo" TargetMode="Externa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drive.google.com/file/d/1UVmbAJhcQiHVP5W6I52S9NbUcCYjAt7A/view" TargetMode="External"/><Relationship Id="rId4"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0kZIGB_dG80" TargetMode="External"/><Relationship Id="rId4"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www.youtube.com/watch?v=UIZAiXYceBI" TargetMode="External"/><Relationship Id="rId4" Type="http://schemas.openxmlformats.org/officeDocument/2006/relationships/image" Target="../media/image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setosa.io/ev/image-kernels/" TargetMode="Externa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youtube.com/watch?v=HnWIHWFbuUQ" TargetMode="External"/><Relationship Id="rId4" Type="http://schemas.openxmlformats.org/officeDocument/2006/relationships/image" Target="../media/image8.jpg"/><Relationship Id="rId5" Type="http://schemas.openxmlformats.org/officeDocument/2006/relationships/hyperlink" Target="https://poloclub.github.io/cnn-explain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www.youtube.com/watch?v=aircAruvnKk" TargetMode="External"/><Relationship Id="rId4" Type="http://schemas.openxmlformats.org/officeDocument/2006/relationships/image" Target="../media/image2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www.youtube.com/watch?v=59bMh59JQDo" TargetMode="External"/><Relationship Id="rId4" Type="http://schemas.openxmlformats.org/officeDocument/2006/relationships/image" Target="../media/image1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en.wikipedia.org/wiki/All_models_are_wrong" TargetMode="Externa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www.image-net.org/index.php" TargetMode="Externa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drive.google.com/file/d/1cTxJYORcM82K3k8IYxfKaO-ZTJ5Xbw2z/view" TargetMode="External"/><Relationship Id="rId4"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hyperlink" Target="http://www.youtube.com/watch?v=CqOfi41LfDw" TargetMode="External"/><Relationship Id="rId4"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3"/>
          <p:cNvSpPr txBox="1"/>
          <p:nvPr/>
        </p:nvSpPr>
        <p:spPr>
          <a:xfrm>
            <a:off x="0" y="2371650"/>
            <a:ext cx="6589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solidFill>
                  <a:srgbClr val="00FF00"/>
                </a:solidFill>
                <a:latin typeface="Consolas"/>
                <a:ea typeface="Consolas"/>
                <a:cs typeface="Consolas"/>
                <a:sym typeface="Consolas"/>
              </a:rPr>
              <a:t>Ejercicio de Reconocimiento de Patrones</a:t>
            </a:r>
            <a:endParaRPr sz="2200">
              <a:solidFill>
                <a:srgbClr val="00FF00"/>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sp>
        <p:nvSpPr>
          <p:cNvPr id="100" name="Google Shape;100;p22"/>
          <p:cNvSpPr txBox="1"/>
          <p:nvPr/>
        </p:nvSpPr>
        <p:spPr>
          <a:xfrm>
            <a:off x="3072000" y="2371650"/>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Cola amarilla</a:t>
            </a:r>
            <a:endParaRPr>
              <a:solidFill>
                <a:srgbClr val="00FF00"/>
              </a:solidFill>
              <a:latin typeface="Consolas"/>
              <a:ea typeface="Consolas"/>
              <a:cs typeface="Consolas"/>
              <a:sym typeface="Consola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sp>
        <p:nvSpPr>
          <p:cNvPr id="105" name="Google Shape;105;p23"/>
          <p:cNvSpPr txBox="1"/>
          <p:nvPr/>
        </p:nvSpPr>
        <p:spPr>
          <a:xfrm>
            <a:off x="114750" y="2371650"/>
            <a:ext cx="8914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Le encanta escalar, esta criatura tiene garras afiladas y un cuerpo violeta.</a:t>
            </a:r>
            <a:endParaRPr>
              <a:solidFill>
                <a:srgbClr val="00FF00"/>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 name="Shape 109"/>
        <p:cNvGrpSpPr/>
        <p:nvPr/>
      </p:nvGrpSpPr>
      <p:grpSpPr>
        <a:xfrm>
          <a:off x="0" y="0"/>
          <a:ext cx="0" cy="0"/>
          <a:chOff x="0" y="0"/>
          <a:chExt cx="0" cy="0"/>
        </a:xfrm>
      </p:grpSpPr>
      <p:sp>
        <p:nvSpPr>
          <p:cNvPr id="110" name="Google Shape;110;p24"/>
          <p:cNvSpPr txBox="1"/>
          <p:nvPr/>
        </p:nvSpPr>
        <p:spPr>
          <a:xfrm>
            <a:off x="3072000" y="2371650"/>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Garras violetas</a:t>
            </a:r>
            <a:endParaRPr>
              <a:solidFill>
                <a:srgbClr val="00FF00"/>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 name="Shape 114"/>
        <p:cNvGrpSpPr/>
        <p:nvPr/>
      </p:nvGrpSpPr>
      <p:grpSpPr>
        <a:xfrm>
          <a:off x="0" y="0"/>
          <a:ext cx="0" cy="0"/>
          <a:chOff x="0" y="0"/>
          <a:chExt cx="0" cy="0"/>
        </a:xfrm>
      </p:grpSpPr>
      <p:sp>
        <p:nvSpPr>
          <p:cNvPr id="115" name="Google Shape;115;p25"/>
          <p:cNvSpPr txBox="1"/>
          <p:nvPr/>
        </p:nvSpPr>
        <p:spPr>
          <a:xfrm>
            <a:off x="86100" y="2371650"/>
            <a:ext cx="89718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Esta criatura tiene un cuerpo naranja, orejas grandes y adora nadar.</a:t>
            </a:r>
            <a:endParaRPr>
              <a:solidFill>
                <a:srgbClr val="00FF00"/>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9" name="Shape 119"/>
        <p:cNvGrpSpPr/>
        <p:nvPr/>
      </p:nvGrpSpPr>
      <p:grpSpPr>
        <a:xfrm>
          <a:off x="0" y="0"/>
          <a:ext cx="0" cy="0"/>
          <a:chOff x="0" y="0"/>
          <a:chExt cx="0" cy="0"/>
        </a:xfrm>
      </p:grpSpPr>
      <p:sp>
        <p:nvSpPr>
          <p:cNvPr id="120" name="Google Shape;120;p26"/>
          <p:cNvSpPr txBox="1"/>
          <p:nvPr/>
        </p:nvSpPr>
        <p:spPr>
          <a:xfrm>
            <a:off x="3072000" y="2371650"/>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Orejas naranjas</a:t>
            </a:r>
            <a:endParaRPr>
              <a:solidFill>
                <a:srgbClr val="00FF00"/>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 name="Shape 124"/>
        <p:cNvGrpSpPr/>
        <p:nvPr/>
      </p:nvGrpSpPr>
      <p:grpSpPr>
        <a:xfrm>
          <a:off x="0" y="0"/>
          <a:ext cx="0" cy="0"/>
          <a:chOff x="0" y="0"/>
          <a:chExt cx="0" cy="0"/>
        </a:xfrm>
      </p:grpSpPr>
      <p:sp>
        <p:nvSpPr>
          <p:cNvPr id="125" name="Google Shape;125;p27"/>
          <p:cNvSpPr txBox="1"/>
          <p:nvPr/>
        </p:nvSpPr>
        <p:spPr>
          <a:xfrm>
            <a:off x="355125" y="801600"/>
            <a:ext cx="7895100" cy="3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s" sz="2000">
                <a:solidFill>
                  <a:srgbClr val="FF00FF"/>
                </a:solidFill>
                <a:latin typeface="Consolas"/>
                <a:ea typeface="Consolas"/>
                <a:cs typeface="Consolas"/>
                <a:sym typeface="Consolas"/>
              </a:rPr>
              <a:t>Reflexionemos</a:t>
            </a:r>
            <a:endParaRPr b="1" sz="2000">
              <a:solidFill>
                <a:srgbClr val="FF00FF"/>
              </a:solidFill>
              <a:latin typeface="Consolas"/>
              <a:ea typeface="Consolas"/>
              <a:cs typeface="Consolas"/>
              <a:sym typeface="Consolas"/>
            </a:endParaRPr>
          </a:p>
          <a:p>
            <a:pPr indent="0" lvl="0" marL="0" rtl="0" algn="l">
              <a:lnSpc>
                <a:spcPct val="115000"/>
              </a:lnSpc>
              <a:spcBef>
                <a:spcPts val="1200"/>
              </a:spcBef>
              <a:spcAft>
                <a:spcPts val="0"/>
              </a:spcAft>
              <a:buNone/>
            </a:pPr>
            <a:r>
              <a:rPr lang="es">
                <a:solidFill>
                  <a:srgbClr val="00FF00"/>
                </a:solidFill>
                <a:latin typeface="Consolas"/>
                <a:ea typeface="Consolas"/>
                <a:cs typeface="Consolas"/>
                <a:sym typeface="Consolas"/>
              </a:rPr>
              <a:t>Ya terminamos. Ahora pensemos en lo que acaba de pasar:</a:t>
            </a:r>
            <a:endParaRPr>
              <a:solidFill>
                <a:srgbClr val="00FF00"/>
              </a:solidFill>
              <a:latin typeface="Consolas"/>
              <a:ea typeface="Consolas"/>
              <a:cs typeface="Consolas"/>
              <a:sym typeface="Consolas"/>
            </a:endParaRPr>
          </a:p>
          <a:p>
            <a:pPr indent="-317500" lvl="0" marL="457200" rtl="0" algn="l">
              <a:lnSpc>
                <a:spcPct val="115000"/>
              </a:lnSpc>
              <a:spcBef>
                <a:spcPts val="120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¿Qué patrón descubrieron en las preguntas y respuestas?</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¿En qué momento se dieron cuenta de que había un patrón? ¿Qué pistas los y las ayudaron a verlo?</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Una vez que le agarraron la mano, ¿cambió la forma en que miraban las siguientes preguntas?</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¿Qué estrategias usaron para acordarse y aplicar el patrón?</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¿Hubo algún momento en que dudaron de si lo estaban haciendo bien? ¿Por qué?</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Si les diera una nueva criatura ahora mismo, ¿cómo usarían el patrón para adivinar su nombre?</a:t>
            </a:r>
            <a:endParaRPr>
              <a:solidFill>
                <a:srgbClr val="00FF00"/>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9" name="Shape 129"/>
        <p:cNvGrpSpPr/>
        <p:nvPr/>
      </p:nvGrpSpPr>
      <p:grpSpPr>
        <a:xfrm>
          <a:off x="0" y="0"/>
          <a:ext cx="0" cy="0"/>
          <a:chOff x="0" y="0"/>
          <a:chExt cx="0" cy="0"/>
        </a:xfrm>
      </p:grpSpPr>
      <p:sp>
        <p:nvSpPr>
          <p:cNvPr id="130" name="Google Shape;130;p28"/>
          <p:cNvSpPr txBox="1"/>
          <p:nvPr/>
        </p:nvSpPr>
        <p:spPr>
          <a:xfrm>
            <a:off x="343800" y="927900"/>
            <a:ext cx="8456400" cy="279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s" sz="2000">
                <a:solidFill>
                  <a:srgbClr val="FF00FF"/>
                </a:solidFill>
                <a:latin typeface="Consolas"/>
                <a:ea typeface="Consolas"/>
                <a:cs typeface="Consolas"/>
                <a:sym typeface="Consolas"/>
              </a:rPr>
              <a:t>Una Mirada Más Profunda a Nuestro Proceso</a:t>
            </a:r>
            <a:endParaRPr b="1" sz="2000">
              <a:solidFill>
                <a:srgbClr val="FF00FF"/>
              </a:solidFill>
              <a:latin typeface="Consolas"/>
              <a:ea typeface="Consolas"/>
              <a:cs typeface="Consolas"/>
              <a:sym typeface="Consolas"/>
            </a:endParaRPr>
          </a:p>
          <a:p>
            <a:pPr indent="0" lvl="0" marL="0" rtl="0" algn="l">
              <a:lnSpc>
                <a:spcPct val="115000"/>
              </a:lnSpc>
              <a:spcBef>
                <a:spcPts val="1800"/>
              </a:spcBef>
              <a:spcAft>
                <a:spcPts val="0"/>
              </a:spcAft>
              <a:buNone/>
            </a:pPr>
            <a:r>
              <a:t/>
            </a:r>
            <a:endParaRPr b="1" sz="2000">
              <a:solidFill>
                <a:srgbClr val="00FF00"/>
              </a:solidFill>
              <a:latin typeface="Consolas"/>
              <a:ea typeface="Consolas"/>
              <a:cs typeface="Consolas"/>
              <a:sym typeface="Consolas"/>
            </a:endParaRPr>
          </a:p>
          <a:p>
            <a:pPr indent="-317500" lvl="0" marL="457200" rtl="0" algn="l">
              <a:lnSpc>
                <a:spcPct val="115000"/>
              </a:lnSpc>
              <a:spcBef>
                <a:spcPts val="1200"/>
              </a:spcBef>
              <a:spcAft>
                <a:spcPts val="0"/>
              </a:spcAft>
              <a:buClr>
                <a:srgbClr val="00FF00"/>
              </a:buClr>
              <a:buSzPts val="1400"/>
              <a:buFont typeface="Consolas"/>
              <a:buAutoNum type="arabicPeriod"/>
            </a:pPr>
            <a:r>
              <a:rPr lang="es">
                <a:solidFill>
                  <a:srgbClr val="FF9900"/>
                </a:solidFill>
                <a:latin typeface="Consolas"/>
                <a:ea typeface="Consolas"/>
                <a:cs typeface="Consolas"/>
                <a:sym typeface="Consolas"/>
              </a:rPr>
              <a:t>Identificar Características</a:t>
            </a:r>
            <a:r>
              <a:rPr lang="es">
                <a:solidFill>
                  <a:srgbClr val="00FF00"/>
                </a:solidFill>
                <a:latin typeface="Consolas"/>
                <a:ea typeface="Consolas"/>
                <a:cs typeface="Consolas"/>
                <a:sym typeface="Consolas"/>
              </a:rPr>
              <a:t> - Desarmamos las oraciones en partes individuales</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FF9900"/>
                </a:solidFill>
                <a:latin typeface="Consolas"/>
                <a:ea typeface="Consolas"/>
                <a:cs typeface="Consolas"/>
                <a:sym typeface="Consolas"/>
              </a:rPr>
              <a:t>Evaluar Relevancia</a:t>
            </a:r>
            <a:r>
              <a:rPr lang="es">
                <a:solidFill>
                  <a:srgbClr val="00FF00"/>
                </a:solidFill>
                <a:latin typeface="Consolas"/>
                <a:ea typeface="Consolas"/>
                <a:cs typeface="Consolas"/>
                <a:sym typeface="Consolas"/>
              </a:rPr>
              <a:t> - Determinamos qué características influyen más en la respuesta</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chemeClr val="accent4"/>
                </a:solidFill>
                <a:latin typeface="Consolas"/>
                <a:ea typeface="Consolas"/>
                <a:cs typeface="Consolas"/>
                <a:sym typeface="Consolas"/>
              </a:rPr>
              <a:t>Ajustar importancia</a:t>
            </a:r>
            <a:r>
              <a:rPr lang="es">
                <a:solidFill>
                  <a:srgbClr val="00FF00"/>
                </a:solidFill>
                <a:latin typeface="Consolas"/>
                <a:ea typeface="Consolas"/>
                <a:cs typeface="Consolas"/>
                <a:sym typeface="Consolas"/>
              </a:rPr>
              <a:t> - Le asignamos pesos para priorizar las características importantes</a:t>
            </a:r>
            <a:endParaRPr>
              <a:solidFill>
                <a:srgbClr val="00FF00"/>
              </a:solidFill>
              <a:latin typeface="Consolas"/>
              <a:ea typeface="Consolas"/>
              <a:cs typeface="Consolas"/>
              <a:sym typeface="Consolas"/>
            </a:endParaRPr>
          </a:p>
          <a:p>
            <a:pPr indent="0" lvl="0" marL="0" rtl="0" algn="ctr">
              <a:lnSpc>
                <a:spcPct val="115000"/>
              </a:lnSpc>
              <a:spcBef>
                <a:spcPts val="1200"/>
              </a:spcBef>
              <a:spcAft>
                <a:spcPts val="0"/>
              </a:spcAft>
              <a:buNone/>
            </a:pPr>
            <a:r>
              <a:t/>
            </a:r>
            <a:endParaRPr>
              <a:solidFill>
                <a:srgbClr val="00FF00"/>
              </a:solidFill>
              <a:latin typeface="Consolas"/>
              <a:ea typeface="Consolas"/>
              <a:cs typeface="Consolas"/>
              <a:sym typeface="Consolas"/>
            </a:endParaRPr>
          </a:p>
          <a:p>
            <a:pPr indent="0" lvl="0" marL="0" rtl="0" algn="ctr">
              <a:lnSpc>
                <a:spcPct val="115000"/>
              </a:lnSpc>
              <a:spcBef>
                <a:spcPts val="1200"/>
              </a:spcBef>
              <a:spcAft>
                <a:spcPts val="1200"/>
              </a:spcAft>
              <a:buNone/>
            </a:pPr>
            <a:r>
              <a:rPr lang="es">
                <a:solidFill>
                  <a:srgbClr val="00FF00"/>
                </a:solidFill>
                <a:latin typeface="Consolas"/>
                <a:ea typeface="Consolas"/>
                <a:cs typeface="Consolas"/>
                <a:sym typeface="Consolas"/>
              </a:rPr>
              <a:t>Esta criatura tiene un </a:t>
            </a:r>
            <a:r>
              <a:rPr b="1" lang="es">
                <a:solidFill>
                  <a:srgbClr val="00FF00"/>
                </a:solidFill>
                <a:highlight>
                  <a:schemeClr val="accent1"/>
                </a:highlight>
                <a:latin typeface="Consolas"/>
                <a:ea typeface="Consolas"/>
                <a:cs typeface="Consolas"/>
                <a:sym typeface="Consolas"/>
              </a:rPr>
              <a:t>cuerpo azul</a:t>
            </a:r>
            <a:r>
              <a:rPr lang="es">
                <a:solidFill>
                  <a:srgbClr val="00FF00"/>
                </a:solidFill>
                <a:latin typeface="Consolas"/>
                <a:ea typeface="Consolas"/>
                <a:cs typeface="Consolas"/>
                <a:sym typeface="Consolas"/>
              </a:rPr>
              <a:t> y </a:t>
            </a:r>
            <a:r>
              <a:rPr b="1" lang="es">
                <a:solidFill>
                  <a:srgbClr val="00FF00"/>
                </a:solidFill>
                <a:highlight>
                  <a:schemeClr val="accent1"/>
                </a:highlight>
                <a:latin typeface="Consolas"/>
                <a:ea typeface="Consolas"/>
                <a:cs typeface="Consolas"/>
                <a:sym typeface="Consolas"/>
              </a:rPr>
              <a:t>cuatro alas</a:t>
            </a:r>
            <a:r>
              <a:rPr lang="es">
                <a:solidFill>
                  <a:srgbClr val="00FF00"/>
                </a:solidFill>
                <a:latin typeface="Consolas"/>
                <a:ea typeface="Consolas"/>
                <a:cs typeface="Consolas"/>
                <a:sym typeface="Consolas"/>
              </a:rPr>
              <a:t> y </a:t>
            </a:r>
            <a:r>
              <a:rPr b="1" lang="es">
                <a:solidFill>
                  <a:srgbClr val="00FF00"/>
                </a:solidFill>
                <a:highlight>
                  <a:schemeClr val="accent1"/>
                </a:highlight>
                <a:latin typeface="Consolas"/>
                <a:ea typeface="Consolas"/>
                <a:cs typeface="Consolas"/>
                <a:sym typeface="Consolas"/>
              </a:rPr>
              <a:t>le re gusta jugar a la mancha</a:t>
            </a:r>
            <a:r>
              <a:rPr lang="es">
                <a:solidFill>
                  <a:srgbClr val="00FF00"/>
                </a:solidFill>
                <a:latin typeface="Consolas"/>
                <a:ea typeface="Consolas"/>
                <a:cs typeface="Consolas"/>
                <a:sym typeface="Consolas"/>
              </a:rPr>
              <a:t>.</a:t>
            </a:r>
            <a:endParaRPr>
              <a:solidFill>
                <a:srgbClr val="00FF00"/>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sp>
        <p:nvSpPr>
          <p:cNvPr id="135" name="Google Shape;135;p29"/>
          <p:cNvSpPr txBox="1"/>
          <p:nvPr/>
        </p:nvSpPr>
        <p:spPr>
          <a:xfrm>
            <a:off x="338100" y="747450"/>
            <a:ext cx="8467800" cy="338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s" sz="2000">
                <a:solidFill>
                  <a:srgbClr val="FF00FF"/>
                </a:solidFill>
                <a:latin typeface="Consolas"/>
                <a:ea typeface="Consolas"/>
                <a:cs typeface="Consolas"/>
                <a:sym typeface="Consolas"/>
              </a:rPr>
              <a:t>Podemos Crear una Ecuación</a:t>
            </a:r>
            <a:endParaRPr b="1" sz="2000">
              <a:solidFill>
                <a:srgbClr val="FF00FF"/>
              </a:solidFill>
              <a:latin typeface="Consolas"/>
              <a:ea typeface="Consolas"/>
              <a:cs typeface="Consolas"/>
              <a:sym typeface="Consolas"/>
            </a:endParaRPr>
          </a:p>
          <a:p>
            <a:pPr indent="0" lvl="0" marL="0" rtl="0" algn="l">
              <a:lnSpc>
                <a:spcPct val="115000"/>
              </a:lnSpc>
              <a:spcBef>
                <a:spcPts val="1800"/>
              </a:spcBef>
              <a:spcAft>
                <a:spcPts val="0"/>
              </a:spcAft>
              <a:buNone/>
            </a:pPr>
            <a:r>
              <a:t/>
            </a:r>
            <a:endParaRPr b="1" sz="2000">
              <a:solidFill>
                <a:schemeClr val="dk1"/>
              </a:solidFill>
              <a:latin typeface="Consolas"/>
              <a:ea typeface="Consolas"/>
              <a:cs typeface="Consolas"/>
              <a:sym typeface="Consolas"/>
            </a:endParaRPr>
          </a:p>
          <a:p>
            <a:pPr indent="0" lvl="0" marL="0" rtl="0" algn="l">
              <a:lnSpc>
                <a:spcPct val="115000"/>
              </a:lnSpc>
              <a:spcBef>
                <a:spcPts val="1200"/>
              </a:spcBef>
              <a:spcAft>
                <a:spcPts val="0"/>
              </a:spcAft>
              <a:buNone/>
            </a:pPr>
            <a:r>
              <a:rPr b="1" lang="es" sz="1500">
                <a:solidFill>
                  <a:srgbClr val="00FF00"/>
                </a:solidFill>
                <a:highlight>
                  <a:schemeClr val="accent1"/>
                </a:highlight>
                <a:latin typeface="Consolas"/>
                <a:ea typeface="Consolas"/>
                <a:cs typeface="Consolas"/>
                <a:sym typeface="Consolas"/>
              </a:rPr>
              <a:t>Ecuación:</a:t>
            </a:r>
            <a:r>
              <a:rPr lang="es">
                <a:solidFill>
                  <a:srgbClr val="00FF00"/>
                </a:solidFill>
                <a:latin typeface="Consolas"/>
                <a:ea typeface="Consolas"/>
                <a:cs typeface="Consolas"/>
                <a:sym typeface="Consolas"/>
              </a:rPr>
              <a:t> Respuesta = color * pesoColor + parteCuerpo * pesoParteCuerpo + cantidadParteCuerpo * pesoCantidadParteCuerpo + pasatiempos * pesoPasatiempos</a:t>
            </a:r>
            <a:endParaRPr>
              <a:solidFill>
                <a:srgbClr val="00FF00"/>
              </a:solidFill>
              <a:latin typeface="Consolas"/>
              <a:ea typeface="Consolas"/>
              <a:cs typeface="Consolas"/>
              <a:sym typeface="Consolas"/>
            </a:endParaRPr>
          </a:p>
          <a:p>
            <a:pPr indent="0" lvl="0" marL="0" rtl="0" algn="l">
              <a:lnSpc>
                <a:spcPct val="115000"/>
              </a:lnSpc>
              <a:spcBef>
                <a:spcPts val="1200"/>
              </a:spcBef>
              <a:spcAft>
                <a:spcPts val="0"/>
              </a:spcAft>
              <a:buNone/>
            </a:pPr>
            <a:r>
              <a:t/>
            </a:r>
            <a:endParaRPr>
              <a:solidFill>
                <a:srgbClr val="00FF00"/>
              </a:solidFill>
              <a:latin typeface="Consolas"/>
              <a:ea typeface="Consolas"/>
              <a:cs typeface="Consolas"/>
              <a:sym typeface="Consolas"/>
            </a:endParaRPr>
          </a:p>
          <a:p>
            <a:pPr indent="0" lvl="0" marL="0" rtl="0" algn="l">
              <a:lnSpc>
                <a:spcPct val="115000"/>
              </a:lnSpc>
              <a:spcBef>
                <a:spcPts val="1200"/>
              </a:spcBef>
              <a:spcAft>
                <a:spcPts val="0"/>
              </a:spcAft>
              <a:buNone/>
            </a:pPr>
            <a:r>
              <a:rPr b="1" lang="es" sz="1500">
                <a:solidFill>
                  <a:srgbClr val="00FF00"/>
                </a:solidFill>
                <a:highlight>
                  <a:schemeClr val="accent1"/>
                </a:highlight>
                <a:latin typeface="Consolas"/>
                <a:ea typeface="Consolas"/>
                <a:cs typeface="Consolas"/>
                <a:sym typeface="Consolas"/>
              </a:rPr>
              <a:t>Pesos:</a:t>
            </a:r>
            <a:r>
              <a:rPr lang="es">
                <a:solidFill>
                  <a:srgbClr val="00FF00"/>
                </a:solidFill>
                <a:latin typeface="Consolas"/>
                <a:ea typeface="Consolas"/>
                <a:cs typeface="Consolas"/>
                <a:sym typeface="Consolas"/>
              </a:rPr>
              <a:t> Respuesta = color * </a:t>
            </a:r>
            <a:r>
              <a:rPr b="1" lang="es" sz="1500">
                <a:solidFill>
                  <a:srgbClr val="00FF00"/>
                </a:solidFill>
                <a:highlight>
                  <a:schemeClr val="accent1"/>
                </a:highlight>
                <a:latin typeface="Consolas"/>
                <a:ea typeface="Consolas"/>
                <a:cs typeface="Consolas"/>
                <a:sym typeface="Consolas"/>
              </a:rPr>
              <a:t>1</a:t>
            </a:r>
            <a:r>
              <a:rPr lang="es">
                <a:solidFill>
                  <a:srgbClr val="00FF00"/>
                </a:solidFill>
                <a:latin typeface="Consolas"/>
                <a:ea typeface="Consolas"/>
                <a:cs typeface="Consolas"/>
                <a:sym typeface="Consolas"/>
              </a:rPr>
              <a:t> + parteCuerpo * </a:t>
            </a:r>
            <a:r>
              <a:rPr b="1" lang="es" sz="1500">
                <a:solidFill>
                  <a:srgbClr val="00FF00"/>
                </a:solidFill>
                <a:highlight>
                  <a:schemeClr val="accent1"/>
                </a:highlight>
                <a:latin typeface="Consolas"/>
                <a:ea typeface="Consolas"/>
                <a:cs typeface="Consolas"/>
                <a:sym typeface="Consolas"/>
              </a:rPr>
              <a:t>1</a:t>
            </a:r>
            <a:r>
              <a:rPr lang="es">
                <a:solidFill>
                  <a:srgbClr val="00FF00"/>
                </a:solidFill>
                <a:latin typeface="Consolas"/>
                <a:ea typeface="Consolas"/>
                <a:cs typeface="Consolas"/>
                <a:sym typeface="Consolas"/>
              </a:rPr>
              <a:t> + cantidadParteCuerpo * </a:t>
            </a:r>
            <a:r>
              <a:rPr b="1" lang="es" sz="1500">
                <a:solidFill>
                  <a:srgbClr val="00FF00"/>
                </a:solidFill>
                <a:highlight>
                  <a:schemeClr val="accent1"/>
                </a:highlight>
                <a:latin typeface="Consolas"/>
                <a:ea typeface="Consolas"/>
                <a:cs typeface="Consolas"/>
                <a:sym typeface="Consolas"/>
              </a:rPr>
              <a:t>0</a:t>
            </a:r>
            <a:r>
              <a:rPr lang="es">
                <a:solidFill>
                  <a:srgbClr val="00FF00"/>
                </a:solidFill>
                <a:latin typeface="Consolas"/>
                <a:ea typeface="Consolas"/>
                <a:cs typeface="Consolas"/>
                <a:sym typeface="Consolas"/>
              </a:rPr>
              <a:t> + pasatiempos * </a:t>
            </a:r>
            <a:r>
              <a:rPr b="1" lang="es" sz="1500">
                <a:solidFill>
                  <a:srgbClr val="00FF00"/>
                </a:solidFill>
                <a:highlight>
                  <a:schemeClr val="accent1"/>
                </a:highlight>
                <a:latin typeface="Consolas"/>
                <a:ea typeface="Consolas"/>
                <a:cs typeface="Consolas"/>
                <a:sym typeface="Consolas"/>
              </a:rPr>
              <a:t>0</a:t>
            </a:r>
            <a:endParaRPr b="1" sz="1500">
              <a:solidFill>
                <a:srgbClr val="00FF00"/>
              </a:solidFill>
              <a:highlight>
                <a:schemeClr val="accent1"/>
              </a:highlight>
              <a:latin typeface="Consolas"/>
              <a:ea typeface="Consolas"/>
              <a:cs typeface="Consolas"/>
              <a:sym typeface="Consolas"/>
            </a:endParaRPr>
          </a:p>
          <a:p>
            <a:pPr indent="0" lvl="0" marL="0" rtl="0" algn="l">
              <a:lnSpc>
                <a:spcPct val="115000"/>
              </a:lnSpc>
              <a:spcBef>
                <a:spcPts val="1200"/>
              </a:spcBef>
              <a:spcAft>
                <a:spcPts val="0"/>
              </a:spcAft>
              <a:buNone/>
            </a:pPr>
            <a:r>
              <a:t/>
            </a:r>
            <a:endParaRPr>
              <a:solidFill>
                <a:srgbClr val="00FF00"/>
              </a:solidFill>
              <a:latin typeface="Consolas"/>
              <a:ea typeface="Consolas"/>
              <a:cs typeface="Consolas"/>
              <a:sym typeface="Consolas"/>
            </a:endParaRPr>
          </a:p>
          <a:p>
            <a:pPr indent="0" lvl="0" marL="0" rtl="0" algn="l">
              <a:lnSpc>
                <a:spcPct val="115000"/>
              </a:lnSpc>
              <a:spcBef>
                <a:spcPts val="1200"/>
              </a:spcBef>
              <a:spcAft>
                <a:spcPts val="1200"/>
              </a:spcAft>
              <a:buNone/>
            </a:pPr>
            <a:r>
              <a:rPr lang="es">
                <a:solidFill>
                  <a:srgbClr val="00FF00"/>
                </a:solidFill>
                <a:latin typeface="Consolas"/>
                <a:ea typeface="Consolas"/>
                <a:cs typeface="Consolas"/>
                <a:sym typeface="Consolas"/>
              </a:rPr>
              <a:t>Respuesta = color + parteCuerpo</a:t>
            </a:r>
            <a:endParaRPr>
              <a:solidFill>
                <a:srgbClr val="00FF00"/>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sp>
        <p:nvSpPr>
          <p:cNvPr id="140" name="Google Shape;140;p30"/>
          <p:cNvSpPr txBox="1"/>
          <p:nvPr/>
        </p:nvSpPr>
        <p:spPr>
          <a:xfrm>
            <a:off x="81450" y="116250"/>
            <a:ext cx="8981100" cy="39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sz="1300">
                <a:solidFill>
                  <a:srgbClr val="00FF00"/>
                </a:solidFill>
                <a:latin typeface="Consolas"/>
                <a:ea typeface="Consolas"/>
                <a:cs typeface="Consolas"/>
                <a:sym typeface="Consolas"/>
              </a:rPr>
              <a:t>Recordemos el ejercicio de las criaturas imaginarias que realizamos. Las redes neuronales en computación funcionan de manera similar. </a:t>
            </a:r>
            <a:r>
              <a:rPr lang="es" sz="1300">
                <a:solidFill>
                  <a:srgbClr val="FF00FF"/>
                </a:solidFill>
                <a:latin typeface="Consolas"/>
                <a:ea typeface="Consolas"/>
                <a:cs typeface="Consolas"/>
                <a:sym typeface="Consolas"/>
              </a:rPr>
              <a:t>Veamos cómo se relaciona cada parte de una red neuronal con nuestro ejercicio:</a:t>
            </a:r>
            <a:endParaRPr sz="1300">
              <a:solidFill>
                <a:srgbClr val="FF00FF"/>
              </a:solidFill>
              <a:latin typeface="Consolas"/>
              <a:ea typeface="Consolas"/>
              <a:cs typeface="Consolas"/>
              <a:sym typeface="Consolas"/>
            </a:endParaRPr>
          </a:p>
          <a:p>
            <a:pPr indent="-311150" lvl="0" marL="457200" rtl="0" algn="l">
              <a:lnSpc>
                <a:spcPct val="115000"/>
              </a:lnSpc>
              <a:spcBef>
                <a:spcPts val="120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Entradas (x1, x2)</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Similar a la descripción de la criatura. Cada dato es una característica, como el color o la parte del cuerpo.</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chemeClr val="accent4"/>
                </a:solidFill>
                <a:latin typeface="Consolas"/>
                <a:ea typeface="Consolas"/>
                <a:cs typeface="Consolas"/>
                <a:sym typeface="Consolas"/>
              </a:rPr>
              <a:t>Capas Ocultas (círculos azules y verdes)</a:t>
            </a:r>
            <a:r>
              <a:rPr lang="es" sz="1300">
                <a:solidFill>
                  <a:schemeClr val="accent4"/>
                </a:solidFill>
                <a:latin typeface="Consolas"/>
                <a:ea typeface="Consolas"/>
                <a:cs typeface="Consolas"/>
                <a:sym typeface="Consolas"/>
              </a:rPr>
              <a:t>:</a:t>
            </a:r>
            <a:r>
              <a:rPr lang="es" sz="1300">
                <a:solidFill>
                  <a:srgbClr val="00FF00"/>
                </a:solidFill>
                <a:latin typeface="Consolas"/>
                <a:ea typeface="Consolas"/>
                <a:cs typeface="Consolas"/>
                <a:sym typeface="Consolas"/>
              </a:rPr>
              <a:t> Representan el procesamiento mental que realizamos. Cada nodo es como un paso en nuestro razonamiento.</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Pesos (flechas entre nodos)</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Equivalente a cuando aprendimos a dar más importancia al color y a la parte del cuerpo. La red aprende qué características son más relevantes.</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Salida (círculo violeta)</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Comparable a nuestra respuesta final, como "Alas azules". Es la predicción de la red.</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Propagación hacia adelante</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Similar a nuestro proceso de leer la descripción y llegar a una conclusión.</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Valores Verdaderos</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Análogos a las respuestas correctas que se proporcionaron en el ejercicio.</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Función de Pérdida</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Equivalente a darnos cuenta de si nuestra respuesta fue correcta o no.</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Propagación hacia atrás y Optimizador</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Similar a cómo ajustamos nuestro enfoque para las siguientes preguntas, aprendiendo de nuestros errores.</a:t>
            </a:r>
            <a:endParaRPr sz="1300">
              <a:solidFill>
                <a:srgbClr val="00FF00"/>
              </a:solidFill>
              <a:latin typeface="Consolas"/>
              <a:ea typeface="Consolas"/>
              <a:cs typeface="Consolas"/>
              <a:sym typeface="Consolas"/>
            </a:endParaRPr>
          </a:p>
          <a:p>
            <a:pPr indent="-311150" lvl="0" marL="457200" rtl="0" algn="l">
              <a:lnSpc>
                <a:spcPct val="115000"/>
              </a:lnSpc>
              <a:spcBef>
                <a:spcPts val="0"/>
              </a:spcBef>
              <a:spcAft>
                <a:spcPts val="0"/>
              </a:spcAft>
              <a:buClr>
                <a:srgbClr val="00FF00"/>
              </a:buClr>
              <a:buSzPts val="1300"/>
              <a:buAutoNum type="arabicPeriod"/>
            </a:pPr>
            <a:r>
              <a:rPr b="1" lang="es" sz="1300">
                <a:solidFill>
                  <a:srgbClr val="FF9900"/>
                </a:solidFill>
                <a:latin typeface="Consolas"/>
                <a:ea typeface="Consolas"/>
                <a:cs typeface="Consolas"/>
                <a:sym typeface="Consolas"/>
              </a:rPr>
              <a:t>Proceso Iterativo</a:t>
            </a:r>
            <a:r>
              <a:rPr lang="es" sz="1300">
                <a:solidFill>
                  <a:srgbClr val="FF9900"/>
                </a:solidFill>
                <a:latin typeface="Consolas"/>
                <a:ea typeface="Consolas"/>
                <a:cs typeface="Consolas"/>
                <a:sym typeface="Consolas"/>
              </a:rPr>
              <a:t>:</a:t>
            </a:r>
            <a:r>
              <a:rPr lang="es" sz="1300">
                <a:solidFill>
                  <a:srgbClr val="00FF00"/>
                </a:solidFill>
                <a:latin typeface="Consolas"/>
                <a:ea typeface="Consolas"/>
                <a:cs typeface="Consolas"/>
                <a:sym typeface="Consolas"/>
              </a:rPr>
              <a:t> Comparable a cómo mejoramos con cada pregunta. La red repite el proceso muchas veces hasta lograr precisión.</a:t>
            </a:r>
            <a:endParaRPr sz="1300">
              <a:solidFill>
                <a:srgbClr val="00FF00"/>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31"/>
          <p:cNvSpPr txBox="1"/>
          <p:nvPr/>
        </p:nvSpPr>
        <p:spPr>
          <a:xfrm>
            <a:off x="333450" y="1675200"/>
            <a:ext cx="84771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
                <a:solidFill>
                  <a:srgbClr val="00FF00"/>
                </a:solidFill>
                <a:latin typeface="Consolas"/>
                <a:ea typeface="Consolas"/>
                <a:cs typeface="Consolas"/>
                <a:sym typeface="Consolas"/>
              </a:rPr>
              <a:t>En esencia, </a:t>
            </a:r>
            <a:r>
              <a:rPr lang="es">
                <a:solidFill>
                  <a:srgbClr val="FF9900"/>
                </a:solidFill>
                <a:latin typeface="Consolas"/>
                <a:ea typeface="Consolas"/>
                <a:cs typeface="Consolas"/>
                <a:sym typeface="Consolas"/>
              </a:rPr>
              <a:t>la red neuronal realiza un proceso similar al que ustedes experimentaron: </a:t>
            </a:r>
            <a:r>
              <a:rPr b="1" lang="es">
                <a:solidFill>
                  <a:srgbClr val="FF9900"/>
                </a:solidFill>
                <a:latin typeface="Consolas"/>
                <a:ea typeface="Consolas"/>
                <a:cs typeface="Consolas"/>
                <a:sym typeface="Consolas"/>
              </a:rPr>
              <a:t>aprender un patrón a partir de ejemplos. La diferencia principal radica en la velocidad y la cantidad de datos que puede procesar.</a:t>
            </a:r>
            <a:endParaRPr b="1">
              <a:solidFill>
                <a:srgbClr val="FF9900"/>
              </a:solidFill>
              <a:latin typeface="Consolas"/>
              <a:ea typeface="Consolas"/>
              <a:cs typeface="Consolas"/>
              <a:sym typeface="Consolas"/>
            </a:endParaRPr>
          </a:p>
          <a:p>
            <a:pPr indent="0" lvl="0" marL="0" rtl="0" algn="l">
              <a:lnSpc>
                <a:spcPct val="115000"/>
              </a:lnSpc>
              <a:spcBef>
                <a:spcPts val="1200"/>
              </a:spcBef>
              <a:spcAft>
                <a:spcPts val="1200"/>
              </a:spcAft>
              <a:buNone/>
            </a:pPr>
            <a:r>
              <a:rPr lang="es">
                <a:solidFill>
                  <a:srgbClr val="00FF00"/>
                </a:solidFill>
                <a:latin typeface="Consolas"/>
                <a:ea typeface="Consolas"/>
                <a:cs typeface="Consolas"/>
                <a:sym typeface="Consolas"/>
              </a:rPr>
              <a:t>Esta comparación nos ayuda a entender que los conceptos de Inteligencia Artificial y Aprendizaje Automático tienen raíces en procesos cognitivos humanos, pero amplificados y optimizados para tareas computacionales complejas.</a:t>
            </a:r>
            <a:endParaRPr sz="1700">
              <a:solidFill>
                <a:srgbClr val="00FF00"/>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4"/>
          <p:cNvSpPr txBox="1"/>
          <p:nvPr/>
        </p:nvSpPr>
        <p:spPr>
          <a:xfrm>
            <a:off x="620875" y="795000"/>
            <a:ext cx="4364700" cy="3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60" name="Google Shape;60;p14"/>
          <p:cNvSpPr txBox="1"/>
          <p:nvPr/>
        </p:nvSpPr>
        <p:spPr>
          <a:xfrm>
            <a:off x="373500" y="1000050"/>
            <a:ext cx="8397000" cy="314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s" sz="2000">
                <a:solidFill>
                  <a:srgbClr val="FF00FF"/>
                </a:solidFill>
                <a:latin typeface="Consolas"/>
                <a:ea typeface="Consolas"/>
                <a:cs typeface="Consolas"/>
                <a:sym typeface="Consolas"/>
              </a:rPr>
              <a:t>Introducción</a:t>
            </a:r>
            <a:endParaRPr b="1" sz="2000">
              <a:solidFill>
                <a:srgbClr val="FF00FF"/>
              </a:solidFill>
              <a:latin typeface="Consolas"/>
              <a:ea typeface="Consolas"/>
              <a:cs typeface="Consolas"/>
              <a:sym typeface="Consolas"/>
            </a:endParaRPr>
          </a:p>
          <a:p>
            <a:pPr indent="0" lvl="0" marL="0" rtl="0" algn="l">
              <a:lnSpc>
                <a:spcPct val="115000"/>
              </a:lnSpc>
              <a:spcBef>
                <a:spcPts val="1200"/>
              </a:spcBef>
              <a:spcAft>
                <a:spcPts val="0"/>
              </a:spcAft>
              <a:buNone/>
            </a:pPr>
            <a:r>
              <a:rPr lang="es">
                <a:solidFill>
                  <a:srgbClr val="00FF00"/>
                </a:solidFill>
                <a:latin typeface="Consolas"/>
                <a:ea typeface="Consolas"/>
                <a:cs typeface="Consolas"/>
                <a:sym typeface="Consolas"/>
              </a:rPr>
              <a:t>En esta actividad, </a:t>
            </a:r>
            <a:r>
              <a:rPr lang="es">
                <a:solidFill>
                  <a:schemeClr val="accent4"/>
                </a:solidFill>
                <a:latin typeface="Consolas"/>
                <a:ea typeface="Consolas"/>
                <a:cs typeface="Consolas"/>
                <a:sym typeface="Consolas"/>
              </a:rPr>
              <a:t>vamos a explorar cómo funciona nuestro pensamiento en el reconocimiento de patrones</a:t>
            </a:r>
            <a:r>
              <a:rPr lang="es">
                <a:solidFill>
                  <a:srgbClr val="00FF00"/>
                </a:solidFill>
                <a:latin typeface="Consolas"/>
                <a:ea typeface="Consolas"/>
                <a:cs typeface="Consolas"/>
                <a:sym typeface="Consolas"/>
              </a:rPr>
              <a:t>. Este ejercicio nos va a ayudar a hacer consciente algunos de los procesos mentales y cómo identificar patrones en información aparentemente aleatoria.</a:t>
            </a:r>
            <a:endParaRPr>
              <a:solidFill>
                <a:srgbClr val="00FF00"/>
              </a:solidFill>
              <a:latin typeface="Consolas"/>
              <a:ea typeface="Consolas"/>
              <a:cs typeface="Consolas"/>
              <a:sym typeface="Consolas"/>
            </a:endParaRPr>
          </a:p>
          <a:p>
            <a:pPr indent="0" lvl="0" marL="0" rtl="0" algn="l">
              <a:lnSpc>
                <a:spcPct val="115000"/>
              </a:lnSpc>
              <a:spcBef>
                <a:spcPts val="1200"/>
              </a:spcBef>
              <a:spcAft>
                <a:spcPts val="0"/>
              </a:spcAft>
              <a:buNone/>
            </a:pPr>
            <a:r>
              <a:rPr lang="es">
                <a:solidFill>
                  <a:schemeClr val="accent4"/>
                </a:solidFill>
                <a:latin typeface="Consolas"/>
                <a:ea typeface="Consolas"/>
                <a:cs typeface="Consolas"/>
                <a:sym typeface="Consolas"/>
              </a:rPr>
              <a:t>Esto nos servirá para, luego, explorar cómo los sistemas de aprendizaje automático pueden identificar patrones en datos aparentemente aleatorios. </a:t>
            </a:r>
            <a:endParaRPr>
              <a:solidFill>
                <a:schemeClr val="accent4"/>
              </a:solidFill>
              <a:latin typeface="Consolas"/>
              <a:ea typeface="Consolas"/>
              <a:cs typeface="Consolas"/>
              <a:sym typeface="Consolas"/>
            </a:endParaRPr>
          </a:p>
          <a:p>
            <a:pPr indent="0" lvl="0" marL="0" rtl="0" algn="l">
              <a:lnSpc>
                <a:spcPct val="115000"/>
              </a:lnSpc>
              <a:spcBef>
                <a:spcPts val="1200"/>
              </a:spcBef>
              <a:spcAft>
                <a:spcPts val="1200"/>
              </a:spcAft>
              <a:buNone/>
            </a:pPr>
            <a:r>
              <a:rPr lang="es">
                <a:solidFill>
                  <a:srgbClr val="00FF00"/>
                </a:solidFill>
                <a:latin typeface="Consolas"/>
                <a:ea typeface="Consolas"/>
                <a:cs typeface="Consolas"/>
                <a:sym typeface="Consolas"/>
              </a:rPr>
              <a:t>Este ejercicio nos va a ayudar a desarrollar habilidades fundamentales para el análisis de datos y la creación de algoritmos de clasificación.</a:t>
            </a:r>
            <a:endParaRPr sz="2100">
              <a:solidFill>
                <a:srgbClr val="00FF00"/>
              </a:solidFill>
              <a:latin typeface="Consolas"/>
              <a:ea typeface="Consolas"/>
              <a:cs typeface="Consolas"/>
              <a:sym typeface="Consola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2"/>
          <p:cNvSpPr txBox="1"/>
          <p:nvPr/>
        </p:nvSpPr>
        <p:spPr>
          <a:xfrm>
            <a:off x="352325" y="1163375"/>
            <a:ext cx="39834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a:t>Una imagen = matriz de números (píxeles)</a:t>
            </a:r>
            <a:endParaRPr/>
          </a:p>
          <a:p>
            <a:pPr indent="0" lvl="0" marL="0" rtl="0" algn="l">
              <a:lnSpc>
                <a:spcPct val="150000"/>
              </a:lnSpc>
              <a:spcBef>
                <a:spcPts val="0"/>
              </a:spcBef>
              <a:spcAft>
                <a:spcPts val="0"/>
              </a:spcAft>
              <a:buNone/>
            </a:pPr>
            <a:r>
              <a:rPr lang="es"/>
              <a:t>Reconocer un gato = función f(matriz) → "gato"</a:t>
            </a:r>
            <a:endParaRPr/>
          </a:p>
          <a:p>
            <a:pPr indent="0" lvl="0" marL="0" rtl="0" algn="l">
              <a:lnSpc>
                <a:spcPct val="150000"/>
              </a:lnSpc>
              <a:spcBef>
                <a:spcPts val="0"/>
              </a:spcBef>
              <a:spcAft>
                <a:spcPts val="0"/>
              </a:spcAft>
              <a:buNone/>
            </a:pPr>
            <a:r>
              <a:rPr lang="es"/>
              <a:t>Problema: ¿Cómo definir esta función?</a:t>
            </a:r>
            <a:endParaRPr/>
          </a:p>
        </p:txBody>
      </p:sp>
      <p:sp>
        <p:nvSpPr>
          <p:cNvPr id="151" name="Google Shape;151;p32"/>
          <p:cNvSpPr txBox="1"/>
          <p:nvPr/>
        </p:nvSpPr>
        <p:spPr>
          <a:xfrm>
            <a:off x="352325" y="2937413"/>
            <a:ext cx="49227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a:t>Texto = secuencia de tokens/vectores</a:t>
            </a:r>
            <a:endParaRPr/>
          </a:p>
          <a:p>
            <a:pPr indent="0" lvl="0" marL="0" rtl="0" algn="l">
              <a:lnSpc>
                <a:spcPct val="150000"/>
              </a:lnSpc>
              <a:spcBef>
                <a:spcPts val="0"/>
              </a:spcBef>
              <a:spcAft>
                <a:spcPts val="0"/>
              </a:spcAft>
              <a:buNone/>
            </a:pPr>
            <a:r>
              <a:rPr lang="es"/>
              <a:t>Predecir palabra = función f(contexto) → palabra_siguiente</a:t>
            </a:r>
            <a:endParaRPr/>
          </a:p>
          <a:p>
            <a:pPr indent="0" lvl="0" marL="0" rtl="0" algn="l">
              <a:lnSpc>
                <a:spcPct val="150000"/>
              </a:lnSpc>
              <a:spcBef>
                <a:spcPts val="0"/>
              </a:spcBef>
              <a:spcAft>
                <a:spcPts val="0"/>
              </a:spcAft>
              <a:buNone/>
            </a:pPr>
            <a:r>
              <a:rPr lang="es"/>
              <a:t>Mismo problema: función muy compleja</a:t>
            </a:r>
            <a:endParaRPr/>
          </a:p>
        </p:txBody>
      </p:sp>
      <p:pic>
        <p:nvPicPr>
          <p:cNvPr id="152" name="Google Shape;152;p32"/>
          <p:cNvPicPr preferRelativeResize="0"/>
          <p:nvPr/>
        </p:nvPicPr>
        <p:blipFill rotWithShape="1">
          <a:blip r:embed="rId3">
            <a:alphaModFix/>
          </a:blip>
          <a:srcRect b="3433" l="5474" r="18387" t="6452"/>
          <a:stretch/>
        </p:blipFill>
        <p:spPr>
          <a:xfrm>
            <a:off x="5383375" y="388600"/>
            <a:ext cx="3429000" cy="2183150"/>
          </a:xfrm>
          <a:prstGeom prst="rect">
            <a:avLst/>
          </a:prstGeom>
          <a:noFill/>
          <a:ln>
            <a:noFill/>
          </a:ln>
        </p:spPr>
      </p:pic>
      <p:pic>
        <p:nvPicPr>
          <p:cNvPr id="153" name="Google Shape;153;p32"/>
          <p:cNvPicPr preferRelativeResize="0"/>
          <p:nvPr/>
        </p:nvPicPr>
        <p:blipFill rotWithShape="1">
          <a:blip r:embed="rId4">
            <a:alphaModFix/>
          </a:blip>
          <a:srcRect b="17635" l="18098" r="19878" t="24955"/>
          <a:stretch/>
        </p:blipFill>
        <p:spPr>
          <a:xfrm>
            <a:off x="5383376" y="2830100"/>
            <a:ext cx="3429000" cy="15868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3" title="tokensvideo_720p_trim.mp4">
            <a:hlinkClick r:id="rId3"/>
          </p:cNvPr>
          <p:cNvPicPr preferRelativeResize="0"/>
          <p:nvPr/>
        </p:nvPicPr>
        <p:blipFill>
          <a:blip r:embed="rId4">
            <a:alphaModFix/>
          </a:blip>
          <a:stretch>
            <a:fillRect/>
          </a:stretch>
        </p:blipFill>
        <p:spPr>
          <a:xfrm>
            <a:off x="0" y="0"/>
            <a:ext cx="9144000" cy="51435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4" title="maskedautoencodervideo_480p_trim_edit.mp4">
            <a:hlinkClick r:id="rId3"/>
          </p:cNvPr>
          <p:cNvPicPr preferRelativeResize="0"/>
          <p:nvPr/>
        </p:nvPicPr>
        <p:blipFill>
          <a:blip r:embed="rId4">
            <a:alphaModFix/>
          </a:blip>
          <a:stretch>
            <a:fillRect/>
          </a:stretch>
        </p:blipFill>
        <p:spPr>
          <a:xfrm>
            <a:off x="0" y="133345"/>
            <a:ext cx="9144000" cy="48768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s" sz="3120"/>
              <a:t>Necesitamos una función que:</a:t>
            </a:r>
            <a:endParaRPr sz="3120"/>
          </a:p>
          <a:p>
            <a:pPr indent="0" lvl="0" marL="0" rtl="0" algn="l">
              <a:spcBef>
                <a:spcPts val="0"/>
              </a:spcBef>
              <a:spcAft>
                <a:spcPts val="0"/>
              </a:spcAft>
              <a:buSzPts val="990"/>
              <a:buNone/>
            </a:pPr>
            <a:r>
              <a:t/>
            </a:r>
            <a:endParaRPr sz="3120"/>
          </a:p>
          <a:p>
            <a:pPr indent="-388620" lvl="0" marL="457200" rtl="0" algn="l">
              <a:spcBef>
                <a:spcPts val="0"/>
              </a:spcBef>
              <a:spcAft>
                <a:spcPts val="0"/>
              </a:spcAft>
              <a:buSzPts val="2520"/>
              <a:buChar char="●"/>
            </a:pPr>
            <a:r>
              <a:rPr lang="es" sz="2520"/>
              <a:t>Aprenda de ejemplos (no la programamos explícitamente)</a:t>
            </a:r>
            <a:endParaRPr sz="2520"/>
          </a:p>
          <a:p>
            <a:pPr indent="-388620" lvl="0" marL="457200" rtl="0" algn="l">
              <a:spcBef>
                <a:spcPts val="0"/>
              </a:spcBef>
              <a:spcAft>
                <a:spcPts val="0"/>
              </a:spcAft>
              <a:buSzPts val="2520"/>
              <a:buChar char="●"/>
            </a:pPr>
            <a:r>
              <a:rPr lang="es" sz="2520"/>
              <a:t>Capture patrones complejos</a:t>
            </a:r>
            <a:endParaRPr sz="2520"/>
          </a:p>
          <a:p>
            <a:pPr indent="-388620" lvl="0" marL="457200" rtl="0" algn="l">
              <a:spcBef>
                <a:spcPts val="0"/>
              </a:spcBef>
              <a:spcAft>
                <a:spcPts val="0"/>
              </a:spcAft>
              <a:buSzPts val="2520"/>
              <a:buChar char="●"/>
            </a:pPr>
            <a:r>
              <a:rPr lang="es" sz="2520"/>
              <a:t>Generalice a casos nuevos</a:t>
            </a:r>
            <a:endParaRPr sz="25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An AI story with Yann LeCun — a journey through neural networks, deep learning, and open-source foundation models, as well as one of sailing, building flying machines, and Parisian brasseries.&#10;&#10;(Sottotitoli in italiano disponibili)&#10;&#10;#YannLeCun #ai #artificialintelligence #neuralnetworks #deeplearning" id="173" name="Google Shape;173;p36" title="Paris Conversations. Reflections of an AI Visionary, an AI story with Yann LeCun">
            <a:hlinkClick r:id="rId3"/>
          </p:cNvPr>
          <p:cNvPicPr preferRelativeResize="0"/>
          <p:nvPr/>
        </p:nvPicPr>
        <p:blipFill>
          <a:blip r:embed="rId4">
            <a:alphaModFix/>
          </a:blip>
          <a:stretch>
            <a:fillRect/>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7"/>
          <p:cNvPicPr preferRelativeResize="0"/>
          <p:nvPr/>
        </p:nvPicPr>
        <p:blipFill>
          <a:blip r:embed="rId3">
            <a:alphaModFix/>
          </a:blip>
          <a:stretch>
            <a:fillRect/>
          </a:stretch>
        </p:blipFill>
        <p:spPr>
          <a:xfrm>
            <a:off x="152400" y="332650"/>
            <a:ext cx="8839203" cy="4478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8"/>
          <p:cNvPicPr preferRelativeResize="0"/>
          <p:nvPr/>
        </p:nvPicPr>
        <p:blipFill>
          <a:blip r:embed="rId3">
            <a:alphaModFix/>
          </a:blip>
          <a:stretch>
            <a:fillRect/>
          </a:stretch>
        </p:blipFill>
        <p:spPr>
          <a:xfrm>
            <a:off x="904875" y="1433513"/>
            <a:ext cx="7334250" cy="2276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9"/>
          <p:cNvPicPr preferRelativeResize="0"/>
          <p:nvPr/>
        </p:nvPicPr>
        <p:blipFill>
          <a:blip r:embed="rId3">
            <a:alphaModFix/>
          </a:blip>
          <a:stretch>
            <a:fillRect/>
          </a:stretch>
        </p:blipFill>
        <p:spPr>
          <a:xfrm>
            <a:off x="904875" y="952500"/>
            <a:ext cx="7334250" cy="3238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40" title="perceptronvideo-240p-trimmed-crop.mp4">
            <a:hlinkClick r:id="rId3"/>
          </p:cNvPr>
          <p:cNvPicPr preferRelativeResize="0"/>
          <p:nvPr/>
        </p:nvPicPr>
        <p:blipFill>
          <a:blip r:embed="rId4">
            <a:alphaModFix/>
          </a:blip>
          <a:stretch>
            <a:fillRect/>
          </a:stretch>
        </p:blipFill>
        <p:spPr>
          <a:xfrm>
            <a:off x="1143000" y="0"/>
            <a:ext cx="6857991"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41"/>
          <p:cNvPicPr preferRelativeResize="0"/>
          <p:nvPr/>
        </p:nvPicPr>
        <p:blipFill rotWithShape="1">
          <a:blip r:embed="rId3">
            <a:alphaModFix/>
          </a:blip>
          <a:srcRect b="28059" l="0" r="0" t="38206"/>
          <a:stretch/>
        </p:blipFill>
        <p:spPr>
          <a:xfrm>
            <a:off x="0" y="1046075"/>
            <a:ext cx="9144000" cy="30846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 name="Shape 64"/>
        <p:cNvGrpSpPr/>
        <p:nvPr/>
      </p:nvGrpSpPr>
      <p:grpSpPr>
        <a:xfrm>
          <a:off x="0" y="0"/>
          <a:ext cx="0" cy="0"/>
          <a:chOff x="0" y="0"/>
          <a:chExt cx="0" cy="0"/>
        </a:xfrm>
      </p:grpSpPr>
      <p:sp>
        <p:nvSpPr>
          <p:cNvPr id="65" name="Google Shape;65;p15"/>
          <p:cNvSpPr txBox="1"/>
          <p:nvPr/>
        </p:nvSpPr>
        <p:spPr>
          <a:xfrm>
            <a:off x="355125" y="1993800"/>
            <a:ext cx="6898500" cy="115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 sz="2000">
                <a:solidFill>
                  <a:srgbClr val="FF00FF"/>
                </a:solidFill>
                <a:latin typeface="Consolas"/>
                <a:ea typeface="Consolas"/>
                <a:cs typeface="Consolas"/>
                <a:sym typeface="Consolas"/>
              </a:rPr>
              <a:t>Objetivo: </a:t>
            </a:r>
            <a:endParaRPr b="1" sz="2000">
              <a:solidFill>
                <a:srgbClr val="FF00FF"/>
              </a:solidFill>
              <a:latin typeface="Consolas"/>
              <a:ea typeface="Consolas"/>
              <a:cs typeface="Consolas"/>
              <a:sym typeface="Consolas"/>
            </a:endParaRPr>
          </a:p>
          <a:p>
            <a:pPr indent="0" lvl="0" marL="0" rtl="0" algn="l">
              <a:lnSpc>
                <a:spcPct val="115000"/>
              </a:lnSpc>
              <a:spcBef>
                <a:spcPts val="1200"/>
              </a:spcBef>
              <a:spcAft>
                <a:spcPts val="1200"/>
              </a:spcAft>
              <a:buNone/>
            </a:pPr>
            <a:r>
              <a:rPr lang="es">
                <a:solidFill>
                  <a:srgbClr val="00FF00"/>
                </a:solidFill>
                <a:latin typeface="Consolas"/>
                <a:ea typeface="Consolas"/>
                <a:cs typeface="Consolas"/>
                <a:sym typeface="Consolas"/>
              </a:rPr>
              <a:t>Identificar el patrón en las descripciones de criaturas imaginarias y predecir sus nombres basados en sus características.</a:t>
            </a:r>
            <a:endParaRPr>
              <a:solidFill>
                <a:srgbClr val="00FF00"/>
              </a:solidFill>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Neural networks are machine learning models that can automatically learn nonlinear relationships in data.&#10;&#10;In this Machine Learning Crash Course video, you'll learn the building blocks of neural network architectures—nodes, hidden layers, and activation functions—and how they're used to construct a model that represents nonlinearities.&#10;&#10;Learn more about neural networks in Machine Learning Crash Course: https://goo.gle/3WWMyAB&#10;&#10;#neural_networks #machine_learning #ml #activation_function #hidden_layer #node #neuron&#10;&#10;Speaker: Kat Leung&#10;Products Mentioned: Google AI" id="203" name="Google Shape;203;p42" title="Machine Learning Crash Course: Neural Networks Intro">
            <a:hlinkClick r:id="rId3"/>
          </p:cNvPr>
          <p:cNvPicPr preferRelativeResize="0"/>
          <p:nvPr/>
        </p:nvPicPr>
        <p:blipFill>
          <a:blip r:embed="rId4">
            <a:alphaModFix/>
          </a:blip>
          <a:stretch>
            <a:fillRect/>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43"/>
          <p:cNvPicPr preferRelativeResize="0"/>
          <p:nvPr/>
        </p:nvPicPr>
        <p:blipFill>
          <a:blip r:embed="rId3">
            <a:alphaModFix/>
          </a:blip>
          <a:stretch>
            <a:fillRect/>
          </a:stretch>
        </p:blipFill>
        <p:spPr>
          <a:xfrm>
            <a:off x="152400" y="1337325"/>
            <a:ext cx="8839200" cy="24688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4"/>
          <p:cNvPicPr preferRelativeResize="0"/>
          <p:nvPr/>
        </p:nvPicPr>
        <p:blipFill>
          <a:blip r:embed="rId3">
            <a:alphaModFix/>
          </a:blip>
          <a:stretch>
            <a:fillRect/>
          </a:stretch>
        </p:blipFill>
        <p:spPr>
          <a:xfrm>
            <a:off x="152400" y="483363"/>
            <a:ext cx="8839201" cy="41767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5"/>
          <p:cNvPicPr preferRelativeResize="0"/>
          <p:nvPr/>
        </p:nvPicPr>
        <p:blipFill>
          <a:blip r:embed="rId3">
            <a:alphaModFix/>
          </a:blip>
          <a:stretch>
            <a:fillRect/>
          </a:stretch>
        </p:blipFill>
        <p:spPr>
          <a:xfrm>
            <a:off x="904875" y="1109663"/>
            <a:ext cx="7334250" cy="2924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Our natively multimodal AI model Gemini is capable of reasoning across text, images, audio, video and code. Here are favorite moments with Gemini  Learn more and try the model: https://deepmind.google/gemini &#10;&#10;Explore Gemini: https://goo.gle/how-its-made-gemini &#10;&#10;For the purposes of this demo, latency has been reduced and Gemini outputs have been shortened for brevity.&#10;&#10;Subscribe to our Channel: https://www.youtube.com/google &#10;Tweet with us on X: https://twitter.com/google &#10;Follow us on Instagram: https://www.instagram.com/google &#10;Join us on Facebook: https://www.facebook.com/Google&#10;&#10;0:00 Intro&#10;0:19 Multimodal Dialogue&#10;1:32 Multilinguality&#10;2:04 Game Creation&#10;2:31 Visual Puzzles&#10;3:17 Making Connections&#10;3:39 Image &amp; Text Generation&#10;4:06 Logic &amp; Spatial Reasoning&#10;4:55 Translating Visuals&#10;5:27 Cultural Understanding" id="223" name="Google Shape;223;p46" title="The capabilities of multimodal AI | Gemini Demo">
            <a:hlinkClick r:id="rId3"/>
          </p:cNvPr>
          <p:cNvPicPr preferRelativeResize="0"/>
          <p:nvPr/>
        </p:nvPicPr>
        <p:blipFill>
          <a:blip r:embed="rId4">
            <a:alphaModFix/>
          </a:blip>
          <a:stretch>
            <a:fillRect/>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7"/>
          <p:cNvPicPr preferRelativeResize="0"/>
          <p:nvPr/>
        </p:nvPicPr>
        <p:blipFill>
          <a:blip r:embed="rId3">
            <a:alphaModFix/>
          </a:blip>
          <a:stretch>
            <a:fillRect/>
          </a:stretch>
        </p:blipFill>
        <p:spPr>
          <a:xfrm>
            <a:off x="152400" y="1052513"/>
            <a:ext cx="8839201" cy="3038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2" name="Shape 232"/>
        <p:cNvGrpSpPr/>
        <p:nvPr/>
      </p:nvGrpSpPr>
      <p:grpSpPr>
        <a:xfrm>
          <a:off x="0" y="0"/>
          <a:ext cx="0" cy="0"/>
          <a:chOff x="0" y="0"/>
          <a:chExt cx="0" cy="0"/>
        </a:xfrm>
      </p:grpSpPr>
      <p:pic>
        <p:nvPicPr>
          <p:cNvPr id="233" name="Google Shape;233;p48" title="CNN.gif"/>
          <p:cNvPicPr preferRelativeResize="0"/>
          <p:nvPr/>
        </p:nvPicPr>
        <p:blipFill>
          <a:blip r:embed="rId3">
            <a:alphaModFix/>
          </a:blip>
          <a:stretch>
            <a:fillRect/>
          </a:stretch>
        </p:blipFill>
        <p:spPr>
          <a:xfrm>
            <a:off x="0" y="285750"/>
            <a:ext cx="9144000" cy="4572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u="sng">
                <a:solidFill>
                  <a:schemeClr val="hlink"/>
                </a:solidFill>
                <a:hlinkClick r:id="rId3"/>
              </a:rPr>
              <a:t>Image Kernels. Explained Visually</a:t>
            </a:r>
            <a:endParaRPr/>
          </a:p>
        </p:txBody>
      </p:sp>
      <p:pic>
        <p:nvPicPr>
          <p:cNvPr id="239" name="Google Shape;239;p49"/>
          <p:cNvPicPr preferRelativeResize="0"/>
          <p:nvPr/>
        </p:nvPicPr>
        <p:blipFill>
          <a:blip r:embed="rId4">
            <a:alphaModFix/>
          </a:blip>
          <a:stretch>
            <a:fillRect/>
          </a:stretch>
        </p:blipFill>
        <p:spPr>
          <a:xfrm>
            <a:off x="152400" y="1170125"/>
            <a:ext cx="8839200" cy="370497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descr="This is a demo video for the manuscript: &quot;CNN Explainer: Learning Convolutional Neural Networks with Interactive Visualization&quot; &#10;&#10;For a live demo, visit: https://poloclub.github.io/cnn-explainer/&#10;&#10;Music: Carefree by Kevin MacLeod&#10;Link: https://filmmusic.io/song/3476-carefree&#10;License: http://creativecommons.org/licenses/by/4.0/" id="244" name="Google Shape;244;p50" title="Demo Video &quot;CNN Explainer: Learning Convolutional Neural Networks with Interactive Visualization&quot;">
            <a:hlinkClick r:id="rId3"/>
          </p:cNvPr>
          <p:cNvPicPr preferRelativeResize="0"/>
          <p:nvPr/>
        </p:nvPicPr>
        <p:blipFill>
          <a:blip r:embed="rId4">
            <a:alphaModFix/>
          </a:blip>
          <a:stretch>
            <a:fillRect/>
          </a:stretch>
        </p:blipFill>
        <p:spPr>
          <a:xfrm>
            <a:off x="527274" y="202638"/>
            <a:ext cx="8089450" cy="4550325"/>
          </a:xfrm>
          <a:prstGeom prst="rect">
            <a:avLst/>
          </a:prstGeom>
          <a:noFill/>
          <a:ln>
            <a:noFill/>
          </a:ln>
        </p:spPr>
      </p:pic>
      <p:sp>
        <p:nvSpPr>
          <p:cNvPr id="245" name="Google Shape;245;p50"/>
          <p:cNvSpPr txBox="1"/>
          <p:nvPr/>
        </p:nvSpPr>
        <p:spPr>
          <a:xfrm>
            <a:off x="7447325" y="4789500"/>
            <a:ext cx="11694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100" u="sng">
                <a:solidFill>
                  <a:schemeClr val="hlink"/>
                </a:solidFill>
                <a:hlinkClick r:id="rId5"/>
              </a:rPr>
              <a:t>CNN Explainer</a:t>
            </a:r>
            <a:endParaRPr sz="11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51"/>
          <p:cNvPicPr preferRelativeResize="0"/>
          <p:nvPr/>
        </p:nvPicPr>
        <p:blipFill>
          <a:blip r:embed="rId3">
            <a:alphaModFix/>
          </a:blip>
          <a:stretch>
            <a:fillRect/>
          </a:stretch>
        </p:blipFill>
        <p:spPr>
          <a:xfrm>
            <a:off x="2208263" y="152400"/>
            <a:ext cx="4727466"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 name="Shape 69"/>
        <p:cNvGrpSpPr/>
        <p:nvPr/>
      </p:nvGrpSpPr>
      <p:grpSpPr>
        <a:xfrm>
          <a:off x="0" y="0"/>
          <a:ext cx="0" cy="0"/>
          <a:chOff x="0" y="0"/>
          <a:chExt cx="0" cy="0"/>
        </a:xfrm>
      </p:grpSpPr>
      <p:sp>
        <p:nvSpPr>
          <p:cNvPr id="70" name="Google Shape;70;p16"/>
          <p:cNvSpPr txBox="1"/>
          <p:nvPr/>
        </p:nvSpPr>
        <p:spPr>
          <a:xfrm>
            <a:off x="355125" y="1049400"/>
            <a:ext cx="7654500" cy="304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s" sz="2000">
                <a:solidFill>
                  <a:srgbClr val="FF00FF"/>
                </a:solidFill>
                <a:latin typeface="Consolas"/>
                <a:ea typeface="Consolas"/>
                <a:cs typeface="Consolas"/>
                <a:sym typeface="Consolas"/>
              </a:rPr>
              <a:t>Reglas del Juego</a:t>
            </a:r>
            <a:endParaRPr b="1" sz="2000">
              <a:solidFill>
                <a:srgbClr val="FF00FF"/>
              </a:solidFill>
              <a:latin typeface="Consolas"/>
              <a:ea typeface="Consolas"/>
              <a:cs typeface="Consolas"/>
              <a:sym typeface="Consolas"/>
            </a:endParaRPr>
          </a:p>
          <a:p>
            <a:pPr indent="0" lvl="0" marL="0" rtl="0" algn="l">
              <a:lnSpc>
                <a:spcPct val="115000"/>
              </a:lnSpc>
              <a:spcBef>
                <a:spcPts val="1200"/>
              </a:spcBef>
              <a:spcAft>
                <a:spcPts val="0"/>
              </a:spcAft>
              <a:buNone/>
            </a:pPr>
            <a:r>
              <a:rPr lang="es">
                <a:solidFill>
                  <a:srgbClr val="00FF00"/>
                </a:solidFill>
                <a:latin typeface="Consolas"/>
                <a:ea typeface="Consolas"/>
                <a:cs typeface="Consolas"/>
                <a:sym typeface="Consolas"/>
              </a:rPr>
              <a:t>Vamos a seguir estas reglas para sacarle el jugo al ejercicio:</a:t>
            </a:r>
            <a:endParaRPr>
              <a:solidFill>
                <a:srgbClr val="00FF00"/>
              </a:solidFill>
              <a:latin typeface="Consolas"/>
              <a:ea typeface="Consolas"/>
              <a:cs typeface="Consolas"/>
              <a:sym typeface="Consolas"/>
            </a:endParaRPr>
          </a:p>
          <a:p>
            <a:pPr indent="-317500" lvl="0" marL="457200" rtl="0" algn="l">
              <a:lnSpc>
                <a:spcPct val="115000"/>
              </a:lnSpc>
              <a:spcBef>
                <a:spcPts val="120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Les voy a mostrar una serie de preguntas, una por una.</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Cuando vean cada pregunta, tómense un momento para pensar y adivinar la respuesta antes de que se las muestre.</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Vamos a hacer esto 6 veces seguidas.</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Mientras avanzamos, traten de descubrir si hay algún patrón escondido en las preguntas y respuestas.</a:t>
            </a:r>
            <a:endParaRPr>
              <a:solidFill>
                <a:srgbClr val="00FF00"/>
              </a:solidFill>
              <a:latin typeface="Consolas"/>
              <a:ea typeface="Consolas"/>
              <a:cs typeface="Consolas"/>
              <a:sym typeface="Consolas"/>
            </a:endParaRPr>
          </a:p>
          <a:p>
            <a:pPr indent="-317500" lvl="0" marL="457200" rtl="0" algn="l">
              <a:lnSpc>
                <a:spcPct val="115000"/>
              </a:lnSpc>
              <a:spcBef>
                <a:spcPts val="0"/>
              </a:spcBef>
              <a:spcAft>
                <a:spcPts val="0"/>
              </a:spcAft>
              <a:buClr>
                <a:srgbClr val="00FF00"/>
              </a:buClr>
              <a:buSzPts val="1400"/>
              <a:buFont typeface="Consolas"/>
              <a:buAutoNum type="arabicPeriod"/>
            </a:pPr>
            <a:r>
              <a:rPr lang="es">
                <a:solidFill>
                  <a:srgbClr val="00FF00"/>
                </a:solidFill>
                <a:latin typeface="Consolas"/>
                <a:ea typeface="Consolas"/>
                <a:cs typeface="Consolas"/>
                <a:sym typeface="Consolas"/>
              </a:rPr>
              <a:t>Lo más importante: presten atención a cómo su mente está procesando toda esta información.</a:t>
            </a:r>
            <a:endParaRPr b="1">
              <a:solidFill>
                <a:srgbClr val="00FF00"/>
              </a:solidFill>
              <a:latin typeface="Consolas"/>
              <a:ea typeface="Consolas"/>
              <a:cs typeface="Consolas"/>
              <a:sym typeface="Consola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What are the neurons, why are there layers, and what is the math underlying it?&#10;Help fund future projects: https://www.patreon.com/3blue1brown&#10;Written/interactive form of this series: https://www.3blue1brown.com/topics/neural-networks&#10;&#10;Additional funding for this project was provided by Amplify Partners&#10;&#10;Typo correction: At 14 minutes 45 seconds, the last index on the bias vector is n, when it's supposed to, in fact, be a k.  Thanks for the sharp eyes that caught that!&#10;&#10;For those who want to learn more, I highly recommend the book by Michael Nielsen that introduces neural networks and deep learning: https://goo.gl/Zmczdy&#10;&#10;There are two neat things about this book.  First, it's available for free, so consider joining me in making a donation to Nielsen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Звуковая дорожка на русском языке: Влад Бурмистров.&#10;&#10;Thanks to these viewers for their contributions to translations&#10;German: @fpgro&#10;Hebrew: Omer Tuchfeld&#10;Hungarian: Máté Kaszap&#10;Italian: @teobucci, Teo Bucci&#10;&#10;-----------------&#10;Timeline: &#10;0:00 - Introduction example&#10;1:07 - Series preview&#10;2:42 - What are neurons?&#10;3:35 - Introducing layers&#10;5:31 - Why layers?&#10;8:38 - Edge detection example&#10;11:34 - Counting weights and biases&#10;12:30 - How learning relates&#10;13:26 - Notation and linear algebra&#10;15:17 - Recap&#10;16:27 - Some final words&#10;17:03 - ReLU vs Sigmoid&#10;&#10;Correction 14:45 - The final index on the bias vector should be &quot;k&quot;&#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255" name="Google Shape;255;p52" title="But what is a neural network? | Deep learning chapter 1">
            <a:hlinkClick r:id="rId3"/>
          </p:cNvPr>
          <p:cNvPicPr preferRelativeResize="0"/>
          <p:nvPr/>
        </p:nvPicPr>
        <p:blipFill>
          <a:blip r:embed="rId4">
            <a:alphaModFix/>
          </a:blip>
          <a:stretch>
            <a:fillRect/>
          </a:stretch>
        </p:blipFill>
        <p:spPr>
          <a:xfrm>
            <a:off x="0" y="0"/>
            <a:ext cx="9144009"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descr="Diagrama, Diagrama de Venn&#10;&#10;Descripción generada automáticamente" id="260" name="Google Shape;260;p53"/>
          <p:cNvPicPr preferRelativeResize="0"/>
          <p:nvPr/>
        </p:nvPicPr>
        <p:blipFill>
          <a:blip r:embed="rId3">
            <a:alphaModFix/>
          </a:blip>
          <a:stretch>
            <a:fillRect/>
          </a:stretch>
        </p:blipFill>
        <p:spPr>
          <a:xfrm>
            <a:off x="0" y="828675"/>
            <a:ext cx="9144000" cy="3486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Understanding bias in AI – as researchers and engineers, our goal is to make machine learning technology work for everyone.&#10;&#10;Dive into the world of Google. See how we’re pushing the boundaries of generative AI, developing cutting-edge technology &amp; using our platform to help communities globally. Subscribe to stay up to date with our mission: https://www.youtube.com/@Google/?sub_confirmation=1 &#10;&#10;Subscribe to our Channel: https://www.youtube.com/google&#10;Tweet with us on X: https://twitter.com/google&#10;Follow us on Instagram: https://www.instagram.com/google&#10;Join us on Facebook: https://www.facebook.com/Google" id="265" name="Google Shape;265;p54" title="3 types of bias in AI | Machine learning">
            <a:hlinkClick r:id="rId3"/>
          </p:cNvPr>
          <p:cNvPicPr preferRelativeResize="0"/>
          <p:nvPr/>
        </p:nvPicPr>
        <p:blipFill>
          <a:blip r:embed="rId4">
            <a:alphaModFix/>
          </a:blip>
          <a:stretch>
            <a:fillRect/>
          </a:stretch>
        </p:blipFill>
        <p:spPr>
          <a:xfrm>
            <a:off x="0" y="0"/>
            <a:ext cx="9144000" cy="51435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5"/>
          <p:cNvPicPr preferRelativeResize="0"/>
          <p:nvPr/>
        </p:nvPicPr>
        <p:blipFill>
          <a:blip r:embed="rId3">
            <a:alphaModFix/>
          </a:blip>
          <a:stretch>
            <a:fillRect/>
          </a:stretch>
        </p:blipFill>
        <p:spPr>
          <a:xfrm>
            <a:off x="2238375" y="152400"/>
            <a:ext cx="4667250" cy="4667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6"/>
          <p:cNvSpPr txBox="1"/>
          <p:nvPr/>
        </p:nvSpPr>
        <p:spPr>
          <a:xfrm>
            <a:off x="361250" y="1457100"/>
            <a:ext cx="55740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2"/>
                </a:solidFill>
              </a:rPr>
              <a:t>… tenemos que entender qué es un </a:t>
            </a:r>
            <a:r>
              <a:rPr b="1" lang="es" sz="2000">
                <a:solidFill>
                  <a:schemeClr val="dk2"/>
                </a:solidFill>
              </a:rPr>
              <a:t>modelo</a:t>
            </a:r>
            <a:r>
              <a:rPr lang="es" sz="2000">
                <a:solidFill>
                  <a:schemeClr val="dk2"/>
                </a:solidFill>
              </a:rPr>
              <a:t>.</a:t>
            </a:r>
            <a:r>
              <a:rPr lang="es" sz="2200">
                <a:solidFill>
                  <a:schemeClr val="dk2"/>
                </a:solidFill>
              </a:rPr>
              <a:t> </a:t>
            </a:r>
            <a:endParaRPr sz="22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s" sz="1600">
                <a:solidFill>
                  <a:schemeClr val="dk2"/>
                </a:solidFill>
              </a:rPr>
              <a:t>Un modelo es, básicamente, </a:t>
            </a:r>
            <a:r>
              <a:rPr b="1" lang="es" sz="1600">
                <a:solidFill>
                  <a:schemeClr val="dk2"/>
                </a:solidFill>
              </a:rPr>
              <a:t>una aproximación de un concepto o un fenómeno del mundo real</a:t>
            </a:r>
            <a:r>
              <a:rPr lang="es" sz="1600">
                <a:solidFill>
                  <a:schemeClr val="dk2"/>
                </a:solidFill>
              </a:rPr>
              <a:t>. Si el modelo es bueno, va a ser capaz de hacer predicciones sobre aquello que está aproximando.</a:t>
            </a:r>
            <a:endParaRPr sz="1900">
              <a:solidFill>
                <a:schemeClr val="dk2"/>
              </a:solidFill>
            </a:endParaRPr>
          </a:p>
        </p:txBody>
      </p:sp>
      <p:pic>
        <p:nvPicPr>
          <p:cNvPr descr="Un sistema abstracto diseñando un campo. Ilustracion estilo Revista Wired y Revista New Yorker, colores vibrantes, modernos. Sin textos. " id="276" name="Google Shape;276;p56"/>
          <p:cNvPicPr preferRelativeResize="0"/>
          <p:nvPr/>
        </p:nvPicPr>
        <p:blipFill>
          <a:blip r:embed="rId3">
            <a:alphaModFix/>
          </a:blip>
          <a:stretch>
            <a:fillRect/>
          </a:stretch>
        </p:blipFill>
        <p:spPr>
          <a:xfrm>
            <a:off x="6336454" y="0"/>
            <a:ext cx="2807546"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7"/>
          <p:cNvSpPr txBox="1"/>
          <p:nvPr/>
        </p:nvSpPr>
        <p:spPr>
          <a:xfrm>
            <a:off x="378375" y="1863750"/>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600">
                <a:solidFill>
                  <a:srgbClr val="5F6368"/>
                </a:solidFill>
              </a:rPr>
              <a:t>“Todos los modelos son erróneos, pero algunos son útiles.”</a:t>
            </a:r>
            <a:endParaRPr i="1" sz="1600">
              <a:solidFill>
                <a:srgbClr val="5F6368"/>
              </a:solidFill>
            </a:endParaRPr>
          </a:p>
          <a:p>
            <a:pPr indent="0" lvl="0" marL="0" rtl="0" algn="l">
              <a:spcBef>
                <a:spcPts val="0"/>
              </a:spcBef>
              <a:spcAft>
                <a:spcPts val="0"/>
              </a:spcAft>
              <a:buNone/>
            </a:pPr>
            <a:r>
              <a:t/>
            </a:r>
            <a:endParaRPr i="1" sz="1600">
              <a:solidFill>
                <a:srgbClr val="5F6368"/>
              </a:solidFill>
            </a:endParaRPr>
          </a:p>
          <a:p>
            <a:pPr indent="0" lvl="0" marL="0" rtl="0" algn="l">
              <a:spcBef>
                <a:spcPts val="0"/>
              </a:spcBef>
              <a:spcAft>
                <a:spcPts val="0"/>
              </a:spcAft>
              <a:buNone/>
            </a:pPr>
            <a:r>
              <a:rPr i="1" lang="es" sz="1600">
                <a:solidFill>
                  <a:srgbClr val="5F6368"/>
                </a:solidFill>
              </a:rPr>
              <a:t>— </a:t>
            </a:r>
            <a:r>
              <a:rPr i="1" lang="es" sz="1600" u="sng">
                <a:solidFill>
                  <a:schemeClr val="hlink"/>
                </a:solidFill>
                <a:hlinkClick r:id="rId3"/>
              </a:rPr>
              <a:t>George E. P. Box</a:t>
            </a:r>
            <a:r>
              <a:rPr i="1" lang="es" sz="1600">
                <a:solidFill>
                  <a:srgbClr val="5F6368"/>
                </a:solidFill>
              </a:rPr>
              <a:t>, 1976</a:t>
            </a:r>
            <a:endParaRPr sz="1600">
              <a:solidFill>
                <a:srgbClr val="5F6368"/>
              </a:solidFill>
            </a:endParaRPr>
          </a:p>
        </p:txBody>
      </p:sp>
      <p:pic>
        <p:nvPicPr>
          <p:cNvPr id="282" name="Google Shape;282;p57"/>
          <p:cNvPicPr preferRelativeResize="0"/>
          <p:nvPr/>
        </p:nvPicPr>
        <p:blipFill>
          <a:blip r:embed="rId4">
            <a:alphaModFix/>
          </a:blip>
          <a:stretch>
            <a:fillRect/>
          </a:stretch>
        </p:blipFill>
        <p:spPr>
          <a:xfrm>
            <a:off x="3378375" y="1424450"/>
            <a:ext cx="5460824" cy="229458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8"/>
          <p:cNvSpPr txBox="1"/>
          <p:nvPr/>
        </p:nvSpPr>
        <p:spPr>
          <a:xfrm>
            <a:off x="173350" y="61575"/>
            <a:ext cx="75612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rgbClr val="434343"/>
                </a:solidFill>
              </a:rPr>
              <a:t>¿QUÉ ES UN MODELO DE IA?</a:t>
            </a:r>
            <a:endParaRPr b="1" sz="1600">
              <a:solidFill>
                <a:srgbClr val="434343"/>
              </a:solidFill>
            </a:endParaRPr>
          </a:p>
          <a:p>
            <a:pPr indent="0" lvl="0" marL="0" rtl="0" algn="l">
              <a:spcBef>
                <a:spcPts val="0"/>
              </a:spcBef>
              <a:spcAft>
                <a:spcPts val="0"/>
              </a:spcAft>
              <a:buNone/>
            </a:pPr>
            <a:r>
              <a:t/>
            </a:r>
            <a:endParaRPr>
              <a:solidFill>
                <a:srgbClr val="5F6368"/>
              </a:solidFill>
            </a:endParaRPr>
          </a:p>
          <a:p>
            <a:pPr indent="0" lvl="0" marL="0" rtl="0" algn="l">
              <a:spcBef>
                <a:spcPts val="0"/>
              </a:spcBef>
              <a:spcAft>
                <a:spcPts val="0"/>
              </a:spcAft>
              <a:buNone/>
            </a:pPr>
            <a:r>
              <a:rPr b="1" lang="es">
                <a:solidFill>
                  <a:srgbClr val="5F6368"/>
                </a:solidFill>
              </a:rPr>
              <a:t>NO ES:</a:t>
            </a:r>
            <a:r>
              <a:rPr lang="es">
                <a:solidFill>
                  <a:srgbClr val="5F6368"/>
                </a:solidFill>
              </a:rPr>
              <a:t>                                    		</a:t>
            </a:r>
            <a:r>
              <a:rPr b="1" lang="es">
                <a:solidFill>
                  <a:srgbClr val="5F6368"/>
                </a:solidFill>
              </a:rPr>
              <a:t>SÍ ES:</a:t>
            </a:r>
            <a:endParaRPr b="1">
              <a:solidFill>
                <a:srgbClr val="5F6368"/>
              </a:solidFill>
            </a:endParaRPr>
          </a:p>
          <a:p>
            <a:pPr indent="0" lvl="0" marL="0" rtl="0" algn="l">
              <a:spcBef>
                <a:spcPts val="0"/>
              </a:spcBef>
              <a:spcAft>
                <a:spcPts val="0"/>
              </a:spcAft>
              <a:buNone/>
            </a:pPr>
            <a:r>
              <a:t/>
            </a:r>
            <a:endParaRPr>
              <a:solidFill>
                <a:srgbClr val="5F6368"/>
              </a:solidFill>
            </a:endParaRPr>
          </a:p>
          <a:p>
            <a:pPr indent="-317500" lvl="0" marL="457200" rtl="0" algn="l">
              <a:spcBef>
                <a:spcPts val="0"/>
              </a:spcBef>
              <a:spcAft>
                <a:spcPts val="0"/>
              </a:spcAft>
              <a:buClr>
                <a:srgbClr val="5F6368"/>
              </a:buClr>
              <a:buSzPts val="1400"/>
              <a:buChar char="-"/>
            </a:pPr>
            <a:r>
              <a:rPr lang="es">
                <a:solidFill>
                  <a:srgbClr val="5F6368"/>
                </a:solidFill>
              </a:rPr>
              <a:t>El algoritmo (reutilizable)            	- Conocimiento cristalizado</a:t>
            </a:r>
            <a:endParaRPr>
              <a:solidFill>
                <a:srgbClr val="5F6368"/>
              </a:solidFill>
            </a:endParaRPr>
          </a:p>
          <a:p>
            <a:pPr indent="-317500" lvl="0" marL="457200" rtl="0" algn="l">
              <a:spcBef>
                <a:spcPts val="0"/>
              </a:spcBef>
              <a:spcAft>
                <a:spcPts val="0"/>
              </a:spcAft>
              <a:buClr>
                <a:srgbClr val="5F6368"/>
              </a:buClr>
              <a:buSzPts val="1400"/>
              <a:buChar char="-"/>
            </a:pPr>
            <a:r>
              <a:rPr lang="es">
                <a:solidFill>
                  <a:srgbClr val="5F6368"/>
                </a:solidFill>
              </a:rPr>
              <a:t>Los datos (ya se usaron)                - Billones de números en posiciones específicas  </a:t>
            </a:r>
            <a:endParaRPr>
              <a:solidFill>
                <a:srgbClr val="5F6368"/>
              </a:solidFill>
            </a:endParaRPr>
          </a:p>
          <a:p>
            <a:pPr indent="-317500" lvl="0" marL="457200" rtl="0" algn="l">
              <a:spcBef>
                <a:spcPts val="0"/>
              </a:spcBef>
              <a:spcAft>
                <a:spcPts val="0"/>
              </a:spcAft>
              <a:buClr>
                <a:srgbClr val="5F6368"/>
              </a:buClr>
              <a:buSzPts val="1400"/>
              <a:buChar char="-"/>
            </a:pPr>
            <a:r>
              <a:rPr lang="es">
                <a:solidFill>
                  <a:srgbClr val="5F6368"/>
                </a:solidFill>
              </a:rPr>
              <a:t>El código (genérico)                   	- Compresión con pérdida de los datos</a:t>
            </a:r>
            <a:endParaRPr>
              <a:solidFill>
                <a:srgbClr val="5F6368"/>
              </a:solidFill>
            </a:endParaRPr>
          </a:p>
          <a:p>
            <a:pPr indent="457200" lvl="0" marL="2743200" rtl="0" algn="l">
              <a:spcBef>
                <a:spcPts val="0"/>
              </a:spcBef>
              <a:spcAft>
                <a:spcPts val="0"/>
              </a:spcAft>
              <a:buNone/>
            </a:pPr>
            <a:r>
              <a:rPr lang="es">
                <a:solidFill>
                  <a:srgbClr val="5F6368"/>
                </a:solidFill>
              </a:rPr>
              <a:t>- Reflejo congelado del entrenamiento</a:t>
            </a:r>
            <a:endParaRPr>
              <a:solidFill>
                <a:srgbClr val="5F6368"/>
              </a:solidFill>
            </a:endParaRPr>
          </a:p>
          <a:p>
            <a:pPr indent="0" lvl="0" marL="0" rtl="0" algn="l">
              <a:spcBef>
                <a:spcPts val="0"/>
              </a:spcBef>
              <a:spcAft>
                <a:spcPts val="0"/>
              </a:spcAft>
              <a:buNone/>
            </a:pPr>
            <a:r>
              <a:t/>
            </a:r>
            <a:endParaRPr>
              <a:solidFill>
                <a:srgbClr val="5F6368"/>
              </a:solidFill>
            </a:endParaRPr>
          </a:p>
          <a:p>
            <a:pPr indent="0" lvl="0" marL="0" rtl="0" algn="l">
              <a:spcBef>
                <a:spcPts val="0"/>
              </a:spcBef>
              <a:spcAft>
                <a:spcPts val="0"/>
              </a:spcAft>
              <a:buNone/>
            </a:pPr>
            <a:r>
              <a:rPr b="1" lang="es" sz="1600">
                <a:solidFill>
                  <a:srgbClr val="434343"/>
                </a:solidFill>
              </a:rPr>
              <a:t>UNA FÁBRICA DE PREDICCIONES</a:t>
            </a:r>
            <a:endParaRPr b="1" sz="1600">
              <a:solidFill>
                <a:srgbClr val="434343"/>
              </a:solidFill>
            </a:endParaRPr>
          </a:p>
          <a:p>
            <a:pPr indent="0" lvl="0" marL="0" rtl="0" algn="l">
              <a:spcBef>
                <a:spcPts val="0"/>
              </a:spcBef>
              <a:spcAft>
                <a:spcPts val="0"/>
              </a:spcAft>
              <a:buNone/>
            </a:pPr>
            <a:r>
              <a:t/>
            </a:r>
            <a:endParaRPr>
              <a:solidFill>
                <a:srgbClr val="5F6368"/>
              </a:solidFill>
            </a:endParaRPr>
          </a:p>
          <a:p>
            <a:pPr indent="0" lvl="0" marL="0" rtl="0" algn="l">
              <a:spcBef>
                <a:spcPts val="0"/>
              </a:spcBef>
              <a:spcAft>
                <a:spcPts val="0"/>
              </a:spcAft>
              <a:buNone/>
            </a:pPr>
            <a:r>
              <a:rPr i="1" lang="es">
                <a:solidFill>
                  <a:srgbClr val="5F6368"/>
                </a:solidFill>
              </a:rPr>
              <a:t>Como una fábrica de galletitas que pasó meses calibrándose:</a:t>
            </a:r>
            <a:endParaRPr i="1">
              <a:solidFill>
                <a:srgbClr val="5F6368"/>
              </a:solidFill>
            </a:endParaRPr>
          </a:p>
          <a:p>
            <a:pPr indent="0" lvl="0" marL="0" rtl="0" algn="l">
              <a:spcBef>
                <a:spcPts val="0"/>
              </a:spcBef>
              <a:spcAft>
                <a:spcPts val="0"/>
              </a:spcAft>
              <a:buNone/>
            </a:pPr>
            <a:r>
              <a:rPr lang="es">
                <a:solidFill>
                  <a:srgbClr val="5F6368"/>
                </a:solidFill>
              </a:rPr>
              <a:t>   </a:t>
            </a:r>
            <a:endParaRPr>
              <a:solidFill>
                <a:srgbClr val="5F6368"/>
              </a:solidFill>
            </a:endParaRPr>
          </a:p>
          <a:p>
            <a:pPr indent="0" lvl="0" marL="0" rtl="0" algn="l">
              <a:spcBef>
                <a:spcPts val="0"/>
              </a:spcBef>
              <a:spcAft>
                <a:spcPts val="0"/>
              </a:spcAft>
              <a:buNone/>
            </a:pPr>
            <a:r>
              <a:rPr lang="es">
                <a:solidFill>
                  <a:srgbClr val="5F6368"/>
                </a:solidFill>
              </a:rPr>
              <a:t>• Millones de pruebas ajustando cada máquina</a:t>
            </a:r>
            <a:endParaRPr>
              <a:solidFill>
                <a:srgbClr val="5F6368"/>
              </a:solidFill>
            </a:endParaRPr>
          </a:p>
          <a:p>
            <a:pPr indent="0" lvl="0" marL="0" rtl="0" algn="l">
              <a:spcBef>
                <a:spcPts val="0"/>
              </a:spcBef>
              <a:spcAft>
                <a:spcPts val="0"/>
              </a:spcAft>
              <a:buNone/>
            </a:pPr>
            <a:r>
              <a:rPr lang="es">
                <a:solidFill>
                  <a:srgbClr val="5F6368"/>
                </a:solidFill>
              </a:rPr>
              <a:t>• Hasta encontrar la configuración perfecta</a:t>
            </a:r>
            <a:endParaRPr>
              <a:solidFill>
                <a:srgbClr val="5F6368"/>
              </a:solidFill>
            </a:endParaRPr>
          </a:p>
          <a:p>
            <a:pPr indent="0" lvl="0" marL="0" rtl="0" algn="l">
              <a:spcBef>
                <a:spcPts val="0"/>
              </a:spcBef>
              <a:spcAft>
                <a:spcPts val="0"/>
              </a:spcAft>
              <a:buNone/>
            </a:pPr>
            <a:r>
              <a:rPr b="1" lang="es">
                <a:solidFill>
                  <a:srgbClr val="5F6368"/>
                </a:solidFill>
              </a:rPr>
              <a:t>• El MODELO es esa configuración específica</a:t>
            </a:r>
            <a:endParaRPr b="1">
              <a:solidFill>
                <a:srgbClr val="5F6368"/>
              </a:solidFill>
            </a:endParaRPr>
          </a:p>
          <a:p>
            <a:pPr indent="0" lvl="0" marL="0" rtl="0" algn="l">
              <a:spcBef>
                <a:spcPts val="0"/>
              </a:spcBef>
              <a:spcAft>
                <a:spcPts val="0"/>
              </a:spcAft>
              <a:buNone/>
            </a:pPr>
            <a:r>
              <a:t/>
            </a:r>
            <a:endParaRPr>
              <a:solidFill>
                <a:srgbClr val="5F6368"/>
              </a:solidFill>
            </a:endParaRPr>
          </a:p>
          <a:p>
            <a:pPr indent="0" lvl="0" marL="0" rtl="0" algn="l">
              <a:spcBef>
                <a:spcPts val="0"/>
              </a:spcBef>
              <a:spcAft>
                <a:spcPts val="0"/>
              </a:spcAft>
              <a:buNone/>
            </a:pPr>
            <a:r>
              <a:rPr lang="es">
                <a:solidFill>
                  <a:srgbClr val="5F6368"/>
                </a:solidFill>
              </a:rPr>
              <a:t>GPT-4 = 1.76 TRILLONES de "perillas" ajustadas</a:t>
            </a:r>
            <a:endParaRPr>
              <a:solidFill>
                <a:srgbClr val="5F6368"/>
              </a:solidFill>
            </a:endParaRPr>
          </a:p>
          <a:p>
            <a:pPr indent="0" lvl="0" marL="0" rtl="0" algn="l">
              <a:spcBef>
                <a:spcPts val="0"/>
              </a:spcBef>
              <a:spcAft>
                <a:spcPts val="0"/>
              </a:spcAft>
              <a:buNone/>
            </a:pPr>
            <a:r>
              <a:rPr lang="es">
                <a:solidFill>
                  <a:srgbClr val="5F6368"/>
                </a:solidFill>
              </a:rPr>
              <a:t>Cada perilla controla algo minúsculo:</a:t>
            </a:r>
            <a:endParaRPr>
              <a:solidFill>
                <a:srgbClr val="5F6368"/>
              </a:solidFill>
            </a:endParaRPr>
          </a:p>
          <a:p>
            <a:pPr indent="457200" lvl="0" marL="2743200" rtl="0" algn="l">
              <a:spcBef>
                <a:spcPts val="0"/>
              </a:spcBef>
              <a:spcAft>
                <a:spcPts val="0"/>
              </a:spcAft>
              <a:buNone/>
            </a:pPr>
            <a:r>
              <a:rPr lang="es">
                <a:solidFill>
                  <a:srgbClr val="5F6368"/>
                </a:solidFill>
              </a:rPr>
              <a:t>• Qué palabras van juntas</a:t>
            </a:r>
            <a:endParaRPr>
              <a:solidFill>
                <a:srgbClr val="5F6368"/>
              </a:solidFill>
            </a:endParaRPr>
          </a:p>
          <a:p>
            <a:pPr indent="0" lvl="0" marL="0" rtl="0" algn="l">
              <a:spcBef>
                <a:spcPts val="0"/>
              </a:spcBef>
              <a:spcAft>
                <a:spcPts val="0"/>
              </a:spcAft>
              <a:buNone/>
            </a:pPr>
            <a:r>
              <a:rPr lang="es">
                <a:solidFill>
                  <a:srgbClr val="5F6368"/>
                </a:solidFill>
              </a:rPr>
              <a:t>   							• Qué sigue después de qué</a:t>
            </a:r>
            <a:endParaRPr>
              <a:solidFill>
                <a:srgbClr val="5F6368"/>
              </a:solidFill>
            </a:endParaRPr>
          </a:p>
          <a:p>
            <a:pPr indent="0" lvl="0" marL="0" rtl="0" algn="l">
              <a:spcBef>
                <a:spcPts val="0"/>
              </a:spcBef>
              <a:spcAft>
                <a:spcPts val="0"/>
              </a:spcAft>
              <a:buNone/>
            </a:pPr>
            <a:r>
              <a:rPr lang="es">
                <a:solidFill>
                  <a:srgbClr val="5F6368"/>
                </a:solidFill>
              </a:rPr>
              <a:t>  							• Cómo conectar conceptos</a:t>
            </a:r>
            <a:endParaRPr>
              <a:solidFill>
                <a:srgbClr val="5F6368"/>
              </a:solidFill>
            </a:endParaRPr>
          </a:p>
        </p:txBody>
      </p:sp>
      <p:pic>
        <p:nvPicPr>
          <p:cNvPr id="288" name="Google Shape;288;p58"/>
          <p:cNvPicPr preferRelativeResize="0"/>
          <p:nvPr/>
        </p:nvPicPr>
        <p:blipFill rotWithShape="1">
          <a:blip r:embed="rId3">
            <a:alphaModFix/>
          </a:blip>
          <a:srcRect b="0" l="50917" r="0" t="0"/>
          <a:stretch/>
        </p:blipFill>
        <p:spPr>
          <a:xfrm>
            <a:off x="7460925" y="0"/>
            <a:ext cx="1683075"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9"/>
          <p:cNvPicPr preferRelativeResize="0"/>
          <p:nvPr/>
        </p:nvPicPr>
        <p:blipFill>
          <a:blip r:embed="rId3">
            <a:alphaModFix/>
          </a:blip>
          <a:stretch>
            <a:fillRect/>
          </a:stretch>
        </p:blipFill>
        <p:spPr>
          <a:xfrm>
            <a:off x="152400" y="297663"/>
            <a:ext cx="8839201" cy="454817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60">
            <a:hlinkClick r:id="rId3"/>
          </p:cNvPr>
          <p:cNvPicPr preferRelativeResize="0"/>
          <p:nvPr/>
        </p:nvPicPr>
        <p:blipFill>
          <a:blip r:embed="rId4">
            <a:alphaModFix/>
          </a:blip>
          <a:stretch>
            <a:fillRect/>
          </a:stretch>
        </p:blipFill>
        <p:spPr>
          <a:xfrm>
            <a:off x="152400" y="152400"/>
            <a:ext cx="8731488"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61" title="aiyvideo_480p_audio_trim.mp4">
            <a:hlinkClick r:id="rId3"/>
          </p:cNvPr>
          <p:cNvPicPr preferRelativeResize="0"/>
          <p:nvPr/>
        </p:nvPicPr>
        <p:blipFill>
          <a:blip r:embed="rId4">
            <a:alphaModFix/>
          </a:blip>
          <a:stretch>
            <a:fillRect/>
          </a:stretch>
        </p:blipFill>
        <p:spPr>
          <a:xfrm>
            <a:off x="-3048000" y="-1714500"/>
            <a:ext cx="12192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 name="Shape 74"/>
        <p:cNvGrpSpPr/>
        <p:nvPr/>
      </p:nvGrpSpPr>
      <p:grpSpPr>
        <a:xfrm>
          <a:off x="0" y="0"/>
          <a:ext cx="0" cy="0"/>
          <a:chOff x="0" y="0"/>
          <a:chExt cx="0" cy="0"/>
        </a:xfrm>
      </p:grpSpPr>
      <p:sp>
        <p:nvSpPr>
          <p:cNvPr id="75" name="Google Shape;75;p17"/>
          <p:cNvSpPr txBox="1"/>
          <p:nvPr/>
        </p:nvSpPr>
        <p:spPr>
          <a:xfrm>
            <a:off x="322050" y="2371650"/>
            <a:ext cx="8499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Esta criatura tiene un cuerpo azul y cuatro alas y le re gusta jugar a la mancha.</a:t>
            </a:r>
            <a:endParaRPr>
              <a:solidFill>
                <a:srgbClr val="00FF00"/>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9" name="Google Shape;309;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62"/>
          <p:cNvPicPr preferRelativeResize="0"/>
          <p:nvPr/>
        </p:nvPicPr>
        <p:blipFill>
          <a:blip r:embed="rId3">
            <a:alphaModFix/>
          </a:blip>
          <a:stretch>
            <a:fillRect/>
          </a:stretch>
        </p:blipFill>
        <p:spPr>
          <a:xfrm>
            <a:off x="152400" y="152400"/>
            <a:ext cx="8839204" cy="47864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63"/>
          <p:cNvPicPr preferRelativeResize="0"/>
          <p:nvPr/>
        </p:nvPicPr>
        <p:blipFill>
          <a:blip r:embed="rId3">
            <a:alphaModFix/>
          </a:blip>
          <a:stretch>
            <a:fillRect/>
          </a:stretch>
        </p:blipFill>
        <p:spPr>
          <a:xfrm>
            <a:off x="152400" y="1051825"/>
            <a:ext cx="8839201" cy="303984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2700"/>
              <a:t>Bonus</a:t>
            </a:r>
            <a:endParaRPr sz="2700"/>
          </a:p>
          <a:p>
            <a:pPr indent="0" lvl="0" marL="0" rtl="0" algn="l">
              <a:spcBef>
                <a:spcPts val="0"/>
              </a:spcBef>
              <a:spcAft>
                <a:spcPts val="0"/>
              </a:spcAft>
              <a:buNone/>
            </a:pPr>
            <a:r>
              <a:rPr lang="es" sz="3400"/>
              <a:t>Redes Neuronales Explicadas</a:t>
            </a:r>
            <a:endParaRPr sz="3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descr="Neural Networks are one of the most popular Machine Learning algorithms, but they are also one of the most poorly understood. Everyone says Neural Networks are &quot;black boxes&quot;, but that's not true at all. In this video I break each piece down and show how it works, step-by-step, using simple mathematics that is still true to the algorithm. By the end of this video you will have a deep understanding of what Neural Networks do.&#10;&#10;English&#10;This video has been dubbed using an artificial voice via https://aloud.area120.google.com to increase accessibility. You can change the audio track language in the Settings menu.&#10;&#10;Spanish&#10;Este video ha sido doblado al español con voz artificial con https://aloud.area120.google.com para aumentar la accesibilidad. Puede cambiar el idioma de la pista de audio en el menú Configuración.&#10;&#10;Portuguese&#10;Este vídeo foi dublado para o português usando uma voz artificial via https://aloud.area120.google.com para melhorar sua acessibilidade. Você pode alterar o idioma do áudio no menu Configurações.&#10;&#10;For a complete index of all the StatQuest videos, check out:&#10;https://statquest.org/video-index/&#10;&#10;If you'd like to support StatQuest, please consider...&#10;&#10;Patreon: https://www.patreon.com/statquest&#10;...or...&#10;YouTube Membership: https://www.youtube.com/channel/UCtYLUTtgS3k1Fg4y5tAhLbw/join&#10;&#10;...buying one of my books, a study guide, a t-shirt or hoodie, or a song from the StatQuest store...&#10;https://statquest.org/statquest-store/&#10;&#10;...or just donating to StatQuest!&#10;https://www.paypal.me/statquest&#10;&#10;Lastly, if you want to keep up with me as I research and create new StatQuests, follow me on twitter:&#10;https://twitter.com/joshuastarmer&#10;&#10;0:00 Awesome song and introduction&#10;2:01 A simple dataset and problem&#10;3:37 Description of Neural Networks&#10;7:54 Creating a squiggle from curved lines&#10;15:25 Using the Neural Network to make a prediction&#10;16:38 Some more Neural Network terminology&#10;&#10;#StatQuest #NeuralNetworks #DubbedWithAloud" id="325" name="Google Shape;325;p65" title="The Essential Main Ideas of Neural Networks">
            <a:hlinkClick r:id="rId3"/>
          </p:cNvPr>
          <p:cNvPicPr preferRelativeResize="0"/>
          <p:nvPr/>
        </p:nvPicPr>
        <p:blipFill>
          <a:blip r:embed="rId4">
            <a:alphaModFix/>
          </a:blip>
          <a:stretch>
            <a:fillRect/>
          </a:stretch>
        </p:blipFill>
        <p:spPr>
          <a:xfrm>
            <a:off x="0" y="0"/>
            <a:ext cx="9144009"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 name="Shape 79"/>
        <p:cNvGrpSpPr/>
        <p:nvPr/>
      </p:nvGrpSpPr>
      <p:grpSpPr>
        <a:xfrm>
          <a:off x="0" y="0"/>
          <a:ext cx="0" cy="0"/>
          <a:chOff x="0" y="0"/>
          <a:chExt cx="0" cy="0"/>
        </a:xfrm>
      </p:grpSpPr>
      <p:sp>
        <p:nvSpPr>
          <p:cNvPr id="80" name="Google Shape;80;p18"/>
          <p:cNvSpPr txBox="1"/>
          <p:nvPr/>
        </p:nvSpPr>
        <p:spPr>
          <a:xfrm>
            <a:off x="3072000" y="2371650"/>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Alas azules</a:t>
            </a:r>
            <a:endParaRPr>
              <a:solidFill>
                <a:srgbClr val="00FF00"/>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19"/>
          <p:cNvSpPr txBox="1"/>
          <p:nvPr/>
        </p:nvSpPr>
        <p:spPr>
          <a:xfrm>
            <a:off x="269250" y="2371650"/>
            <a:ext cx="8605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Esta criatura tiene dos cuernos, un cuerpo rojo y le gusta dormir la siesta.</a:t>
            </a:r>
            <a:endParaRPr>
              <a:solidFill>
                <a:srgbClr val="00FF00"/>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 name="Shape 89"/>
        <p:cNvGrpSpPr/>
        <p:nvPr/>
      </p:nvGrpSpPr>
      <p:grpSpPr>
        <a:xfrm>
          <a:off x="0" y="0"/>
          <a:ext cx="0" cy="0"/>
          <a:chOff x="0" y="0"/>
          <a:chExt cx="0" cy="0"/>
        </a:xfrm>
      </p:grpSpPr>
      <p:sp>
        <p:nvSpPr>
          <p:cNvPr id="90" name="Google Shape;90;p20"/>
          <p:cNvSpPr txBox="1"/>
          <p:nvPr/>
        </p:nvSpPr>
        <p:spPr>
          <a:xfrm>
            <a:off x="3072000" y="23716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Cuernos rojos</a:t>
            </a:r>
            <a:endParaRPr>
              <a:solidFill>
                <a:srgbClr val="00FF00"/>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 name="Shape 94"/>
        <p:cNvGrpSpPr/>
        <p:nvPr/>
      </p:nvGrpSpPr>
      <p:grpSpPr>
        <a:xfrm>
          <a:off x="0" y="0"/>
          <a:ext cx="0" cy="0"/>
          <a:chOff x="0" y="0"/>
          <a:chExt cx="0" cy="0"/>
        </a:xfrm>
      </p:grpSpPr>
      <p:sp>
        <p:nvSpPr>
          <p:cNvPr id="95" name="Google Shape;95;p21"/>
          <p:cNvSpPr txBox="1"/>
          <p:nvPr/>
        </p:nvSpPr>
        <p:spPr>
          <a:xfrm>
            <a:off x="701850" y="2371650"/>
            <a:ext cx="7740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00FF00"/>
                </a:solidFill>
                <a:latin typeface="Consolas"/>
                <a:ea typeface="Consolas"/>
                <a:cs typeface="Consolas"/>
                <a:sym typeface="Consolas"/>
              </a:rPr>
              <a:t>Esta criatura tiene un cuerpo amarillo y una cola larga y le encanta saltar.</a:t>
            </a:r>
            <a:endParaRPr>
              <a:solidFill>
                <a:srgbClr val="00FF00"/>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